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modernComment_18F_C9441653.xml" ContentType="application/vnd.ms-powerpoint.comment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9"/>
  </p:notesMasterIdLst>
  <p:sldIdLst>
    <p:sldId id="382" r:id="rId5"/>
    <p:sldId id="383" r:id="rId6"/>
    <p:sldId id="420" r:id="rId7"/>
    <p:sldId id="421" r:id="rId8"/>
    <p:sldId id="418" r:id="rId9"/>
    <p:sldId id="384" r:id="rId10"/>
    <p:sldId id="385" r:id="rId11"/>
    <p:sldId id="386" r:id="rId12"/>
    <p:sldId id="387" r:id="rId13"/>
    <p:sldId id="389" r:id="rId14"/>
    <p:sldId id="396" r:id="rId15"/>
    <p:sldId id="422" r:id="rId16"/>
    <p:sldId id="390" r:id="rId17"/>
    <p:sldId id="392" r:id="rId18"/>
    <p:sldId id="395" r:id="rId19"/>
    <p:sldId id="398" r:id="rId20"/>
    <p:sldId id="405" r:id="rId21"/>
    <p:sldId id="407" r:id="rId22"/>
    <p:sldId id="400" r:id="rId23"/>
    <p:sldId id="401" r:id="rId24"/>
    <p:sldId id="402" r:id="rId25"/>
    <p:sldId id="403" r:id="rId26"/>
    <p:sldId id="404" r:id="rId27"/>
    <p:sldId id="424" r:id="rId28"/>
    <p:sldId id="426" r:id="rId29"/>
    <p:sldId id="399" r:id="rId30"/>
    <p:sldId id="410" r:id="rId31"/>
    <p:sldId id="411" r:id="rId32"/>
    <p:sldId id="412" r:id="rId33"/>
    <p:sldId id="413" r:id="rId34"/>
    <p:sldId id="428" r:id="rId35"/>
    <p:sldId id="415" r:id="rId36"/>
    <p:sldId id="417" r:id="rId37"/>
    <p:sldId id="419" r:id="rId38"/>
  </p:sldIdLst>
  <p:sldSz cx="9144000" cy="6858000" type="screen4x3"/>
  <p:notesSz cx="9144000" cy="6858000"/>
  <p:embeddedFontLst>
    <p:embeddedFont>
      <p:font typeface="Myriad" panose="020B0604020202020204" charset="0"/>
      <p:regular r:id="rId40"/>
    </p:embeddedFont>
    <p:embeddedFont>
      <p:font typeface="Myriad Bold" panose="020B0604020202020204" charset="0"/>
      <p:regular r:id="rId41"/>
      <p:bold r:id="rId42"/>
    </p:embeddedFont>
    <p:embeddedFont>
      <p:font typeface="Myriad Italics" panose="020B0604020202020204" charset="0"/>
      <p:regular r:id="rId43"/>
      <p:italic r:id="rId44"/>
    </p:embeddedFont>
    <p:embeddedFont>
      <p:font typeface="Myriad Light" panose="020B0604020202020204" charset="0"/>
      <p:regular r:id="rId45"/>
    </p:embeddedFont>
    <p:embeddedFont>
      <p:font typeface="Myriad Light Italics" panose="020B0604020202020204" charset="0"/>
      <p:regular r:id="rId46"/>
      <p:italic r:id="rId47"/>
    </p:embeddedFont>
    <p:embeddedFont>
      <p:font typeface="Poppins" panose="00000500000000000000" pitchFamily="2" charset="0"/>
      <p:regular r:id="rId48"/>
      <p:bold r:id="rId49"/>
      <p:italic r:id="rId50"/>
      <p:boldItalic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25" userDrawn="1">
          <p15:clr>
            <a:srgbClr val="A4A3A4"/>
          </p15:clr>
        </p15:guide>
        <p15:guide id="2" pos="270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80CDAA-D539-7F48-9CC7-36A65D61E599}" name="Love, Tamika" initials="LT" userId="S::tlove1@luc.edu::a1fca8b6-7596-4680-912b-2ba14d02c194" providerId="AD"/>
  <p188:author id="{B9704AB2-F307-0769-C457-278E94EAC873}" name="Office" initials="OF" userId="Office" providerId="None"/>
  <p188:author id="{AC756FBB-860F-7EB0-75DC-11AD30DC618D}" name="Patterson, Kaitlin" initials="PK" userId="S::kpatterson4@luc.edu::7fe994e4-8083-499b-83f3-7aee035b2652" providerId="AD"/>
  <p188:author id="{EA826ECB-3C36-CACC-D186-DA997E9F5E56}" name="Nadeem, Baasit" initials="" userId="S::bnadeem@luc.edu::2005107d-c819-4367-a7ad-bff213b36d8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0B09"/>
    <a:srgbClr val="FFCC00"/>
    <a:srgbClr val="3E05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093" autoAdjust="0"/>
  </p:normalViewPr>
  <p:slideViewPr>
    <p:cSldViewPr snapToGrid="0">
      <p:cViewPr varScale="1">
        <p:scale>
          <a:sx n="88" d="100"/>
          <a:sy n="88" d="100"/>
        </p:scale>
        <p:origin x="2196" y="78"/>
      </p:cViewPr>
      <p:guideLst>
        <p:guide orient="horz" pos="2025"/>
        <p:guide pos="27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5.fntdata"/><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4.fntdata"/><Relationship Id="rId48" Type="http://schemas.openxmlformats.org/officeDocument/2006/relationships/font" Target="fonts/font9.fntdata"/><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font" Target="fonts/font12.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7.fntdata"/><Relationship Id="rId20" Type="http://schemas.openxmlformats.org/officeDocument/2006/relationships/slide" Target="slides/slide16.xml"/><Relationship Id="rId41" Type="http://schemas.openxmlformats.org/officeDocument/2006/relationships/font" Target="fonts/font2.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0.fntdata"/></Relationships>
</file>

<file path=ppt/comments/modernComment_18F_C9441653.xml><?xml version="1.0" encoding="utf-8"?>
<p188:cmLst xmlns:a="http://schemas.openxmlformats.org/drawingml/2006/main" xmlns:r="http://schemas.openxmlformats.org/officeDocument/2006/relationships" xmlns:p188="http://schemas.microsoft.com/office/powerpoint/2018/8/main">
  <p188:cm id="{4EA3CE0D-4F32-4149-81E7-870A3DFD0125}" authorId="{B9704AB2-F307-0769-C457-278E94EAC873}" created="2026-01-30T20:25:05.527">
    <pc:sldMkLst xmlns:pc="http://schemas.microsoft.com/office/powerpoint/2013/main/command">
      <pc:docMk/>
      <pc:sldMk cId="3376682579" sldId="399"/>
    </pc:sldMkLst>
    <p188:txBody>
      <a:bodyPr/>
      <a:lstStyle/>
      <a:p>
        <a:r>
          <a:rPr lang="en-US"/>
          <a:t>Will revise and redesign at a later time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fld id="{B7268E1E-0E44-426D-905E-8AD9B19D2182}" type="datetimeFigureOut">
              <a:rPr lang="cs-CZ" smtClean="0"/>
              <a:t>30.01.2026</a:t>
            </a:fld>
            <a:endParaRPr lang="cs-CZ"/>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a:ea typeface="Calibri"/>
              <a:cs typeface="Calibri"/>
            </a:endParaRPr>
          </a:p>
          <a:p>
            <a:endParaRPr lang="en-US"/>
          </a:p>
          <a:p>
            <a:r>
              <a:rPr lang="en-US"/>
              <a:t>Welcome to Loyola and this  Benefits Presentation! We're happy to offer you and your family comprehensive quality benefit options designed to help you grow personally, financially and professionally. This presentation, along with our plan booklets, is intended to help you consider your needs for the remainder of the calendar year.</a:t>
            </a:r>
            <a:endParaRPr lang="en-US">
              <a:ea typeface="Calibri"/>
              <a:cs typeface="Calibri"/>
            </a:endParaRPr>
          </a:p>
          <a:p>
            <a:endParaRPr lang="en-US"/>
          </a:p>
          <a:p>
            <a:endParaRPr lang="en-US">
              <a:ea typeface="Calibri"/>
              <a:cs typeface="Calibri"/>
            </a:endParaRP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dirty="0">
              <a:ea typeface="Calibri"/>
              <a:cs typeface="Calibri"/>
            </a:endParaRPr>
          </a:p>
          <a:p>
            <a:r>
              <a:rPr lang="en-US" dirty="0"/>
              <a:t>Loyola offers 2 medical plans. PPO has a $750 deductible per individual and a maximum of $1,500 deductible for you and covered dependents. After the deductible is met, coinsurance is 90% in home hospitals, 80% for all other Aetna providers. Your total out of pocket maximum in network is $3500 for one and $7000 for an employee plus one or more dependents. The deductible would be $1200 for one and $2400 for more than one covered person in your family.  The coinsurance is the same, and your maximum out of pocket is $4,000 for one person and $8000 for more than one person covered.   Preventive services remain covered at 100% in network and provided at no cost to you on both plans.  These benefits shown are for covered services OTHER THAN outpatient prescription drugs.</a:t>
            </a:r>
            <a:endParaRPr lang="en-US" dirty="0">
              <a:ea typeface="Calibri"/>
              <a:cs typeface="Calibri"/>
            </a:endParaRPr>
          </a:p>
          <a:p>
            <a:endParaRPr lang="en-US" dirty="0"/>
          </a:p>
          <a:p>
            <a:r>
              <a:rPr lang="en-US" dirty="0"/>
              <a:t>Two Medical Plan Options: PPO , HDHP</a:t>
            </a:r>
            <a:endParaRPr lang="en-US" dirty="0">
              <a:ea typeface="Calibri"/>
              <a:cs typeface="Calibri"/>
            </a:endParaRPr>
          </a:p>
          <a:p>
            <a:r>
              <a:rPr lang="en-US" dirty="0"/>
              <a:t>Have the same quality and level of coverage</a:t>
            </a:r>
            <a:endParaRPr lang="en-US" dirty="0">
              <a:ea typeface="Calibri"/>
              <a:cs typeface="Calibri"/>
            </a:endParaRPr>
          </a:p>
          <a:p>
            <a:r>
              <a:rPr lang="en-US" dirty="0"/>
              <a:t>Are administered by Aetna</a:t>
            </a:r>
            <a:endParaRPr lang="en-US" dirty="0">
              <a:ea typeface="Calibri"/>
              <a:cs typeface="Calibri"/>
            </a:endParaRPr>
          </a:p>
          <a:p>
            <a:r>
              <a:rPr lang="en-US" dirty="0"/>
              <a:t>Offer the flexibility and access to large network </a:t>
            </a:r>
            <a:endParaRPr lang="en-US" dirty="0">
              <a:ea typeface="Calibri"/>
              <a:cs typeface="Calibri"/>
            </a:endParaRPr>
          </a:p>
          <a:p>
            <a:r>
              <a:rPr lang="en-US" dirty="0"/>
              <a:t>	of providers part of the PPO network</a:t>
            </a:r>
            <a:endParaRPr lang="en-US" dirty="0">
              <a:ea typeface="Calibri"/>
              <a:cs typeface="Calibri"/>
            </a:endParaRPr>
          </a:p>
          <a:p>
            <a:r>
              <a:rPr lang="en-US" dirty="0"/>
              <a:t>Coinsurance is 90% when you use home hospitals</a:t>
            </a:r>
          </a:p>
          <a:p>
            <a:r>
              <a:rPr lang="en-US" dirty="0"/>
              <a:t>Most routine preventive care from in-network doctors is covered 100% at no cost to you. For most other services, you pay health care costs until you meet the annual deductible</a:t>
            </a:r>
          </a:p>
          <a:p>
            <a:r>
              <a:rPr lang="en-US" dirty="0"/>
              <a:t>Are subject to different annual out of pocket cost, deductible and monthly premiums</a:t>
            </a:r>
          </a:p>
          <a:p>
            <a:r>
              <a:rPr lang="en-US" dirty="0"/>
              <a:t>Tobacco smokers are subject to additional cost</a:t>
            </a:r>
          </a:p>
          <a:p>
            <a:r>
              <a:rPr lang="en-US" dirty="0"/>
              <a:t>Faculty members adding spousal coverage will pay a premium if their spouses do not qualify for a waiver</a:t>
            </a:r>
          </a:p>
          <a:p>
            <a:endParaRPr lang="en-US" dirty="0"/>
          </a:p>
          <a:p>
            <a:r>
              <a:rPr lang="en-US" dirty="0"/>
              <a:t>PPO Family Deductible is Embedded – No single individual on a plan with employee and a spouse/LDA and/or child(ren) will have to pay a deductible higher than the individual deductible amount</a:t>
            </a:r>
          </a:p>
          <a:p>
            <a:endParaRPr lang="en-US" dirty="0"/>
          </a:p>
          <a:p>
            <a:r>
              <a:rPr lang="en-US" dirty="0"/>
              <a:t>HDHP Family Deductible is Aggregate - The entire family deductible must be met before the insurance company starts paying for healthcare costs for anyone in the family.</a:t>
            </a:r>
          </a:p>
          <a:p>
            <a:endParaRPr lang="en-US" dirty="0"/>
          </a:p>
          <a:p>
            <a:r>
              <a:rPr lang="en-US" dirty="0"/>
              <a:t>Out of Pocket Maximum – Includes Deductible, Coinsurance and Prescription Drug Expenses  </a:t>
            </a:r>
          </a:p>
          <a:p>
            <a:r>
              <a:rPr lang="en-US" dirty="0"/>
              <a:t>PPO &amp; PPO 2 have a separate medical and RX out of pocket maximum, the total of both in either plan option is greater than that of HDHP HSA’s combined out of pocket maximum</a:t>
            </a:r>
          </a:p>
          <a:p>
            <a:endParaRPr lang="en-US" dirty="0"/>
          </a:p>
          <a:p>
            <a:r>
              <a:rPr lang="en-US" dirty="0"/>
              <a:t>Health Savings Account (HSA) Compatible – Includes an HSA to use for eligible medical expenses</a:t>
            </a:r>
          </a:p>
          <a:p>
            <a:r>
              <a:rPr lang="en-US" dirty="0"/>
              <a:t>Loyola contributes $600 (You) or $1,200 (You + 1 or More)</a:t>
            </a:r>
          </a:p>
          <a:p>
            <a:r>
              <a:rPr lang="en-US" dirty="0"/>
              <a:t>You can contribute on a pre-tax basis, too!</a:t>
            </a:r>
          </a:p>
          <a:p>
            <a:endParaRPr lang="en-US" dirty="0"/>
          </a:p>
          <a:p>
            <a:r>
              <a:rPr lang="en-US" dirty="0"/>
              <a:t>Limited FSA – You can contribute up to $3,200 pre-tax to use for eligible 2025 dental and vision expenses</a:t>
            </a:r>
          </a:p>
          <a:p>
            <a:endParaRPr lang="en-US" dirty="0"/>
          </a:p>
          <a:p>
            <a:r>
              <a:rPr lang="en-US" dirty="0"/>
              <a:t>Preventive Drug List– Some preventive prescriptions require you to only pay coinsurance, even without meeting the deductible yet</a:t>
            </a:r>
          </a:p>
          <a:p>
            <a:endParaRPr lang="en-US" dirty="0"/>
          </a:p>
          <a:p>
            <a:r>
              <a:rPr lang="en-US" dirty="0"/>
              <a:t>Lower Premiums –HDHP HSA monthly premiums are considerably lower than the existing plan options</a:t>
            </a:r>
          </a:p>
          <a:p>
            <a:endParaRPr lang="en-US" dirty="0"/>
          </a:p>
          <a:p>
            <a:r>
              <a:rPr lang="en-US" dirty="0"/>
              <a:t>Like the PPO, you can still take advantage of:</a:t>
            </a:r>
          </a:p>
          <a:p>
            <a:r>
              <a:rPr lang="en-US" dirty="0"/>
              <a:t>Preventive Exams and Certain Preventive Prescriptions covered at 100%</a:t>
            </a:r>
          </a:p>
          <a:p>
            <a:r>
              <a:rPr lang="en-US" dirty="0"/>
              <a:t>National PPO Network – Utilizes the large national Aetna PPO Network; Coinsurance is 90% when you use Home Hospitals</a:t>
            </a:r>
          </a:p>
          <a:p>
            <a:endParaRPr lang="en-US" dirty="0"/>
          </a:p>
          <a:p>
            <a:r>
              <a:rPr lang="en-US" dirty="0"/>
              <a:t>37</a:t>
            </a:r>
            <a:endParaRPr lang="en-US" dirty="0">
              <a:ea typeface="Calibri"/>
              <a:cs typeface="Calibri"/>
            </a:endParaRPr>
          </a:p>
          <a:p>
            <a:endParaRPr lang="en-US" dirty="0"/>
          </a:p>
          <a:p>
            <a:r>
              <a:rPr lang="en-US" dirty="0"/>
              <a:t>‹#›</a:t>
            </a: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a:ea typeface="Calibri"/>
              <a:cs typeface="Calibri"/>
            </a:endParaRPr>
          </a:p>
          <a:p>
            <a:endParaRPr lang="en-US"/>
          </a:p>
          <a:p>
            <a:r>
              <a:rPr lang="en-US"/>
              <a:t>Everyone who enrolls in PPO or HDHP will receive a new ID card from CVS at their home address.  These are expected to arrive a few weeks after you enroll and submit your elections.  One card will be sent for single coverage and two cards for those of you with dependent coverage.  If for some reason you do not receive a card, the RX BIN and Group # would allow you to obtain a prescription at the pharmacy.  You can use one of the thousands of pharmacies that are part of the CVS Caremark network including Walgreens, CVS, Jewel/Osco, Walmart, Costco, and many more.  Keep in mind that some prescriptions require prior authorization in order to be covered under the plan, and some prescriptions are excluded under the plan.   </a:t>
            </a:r>
            <a:endParaRPr lang="en-US">
              <a:ea typeface="Calibri"/>
              <a:cs typeface="Calibri"/>
            </a:endParaRPr>
          </a:p>
          <a:p>
            <a:endParaRPr lang="en-US"/>
          </a:p>
          <a:p>
            <a:endParaRPr lang="en-US">
              <a:ea typeface="Calibri"/>
              <a:cs typeface="Calibri"/>
            </a:endParaRP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DB623-D847-6898-5C7C-572CE80ECD3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3A0D6A5-7F82-54BD-4D75-D705CAD9E276}"/>
              </a:ext>
            </a:extLst>
          </p:cNvPr>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D91412FC-FDED-7B23-9D46-F0798C9CD3D7}"/>
              </a:ext>
            </a:extLst>
          </p:cNvPr>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E672E03-ABCA-1D34-2D52-CBB1F0D93234}"/>
              </a:ext>
            </a:extLst>
          </p:cNvPr>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86F4594-A91C-29E4-62D5-C8D68D5E202D}"/>
              </a:ext>
            </a:extLst>
          </p:cNvPr>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a:ea typeface="Calibri"/>
              <a:cs typeface="Calibri"/>
            </a:endParaRPr>
          </a:p>
          <a:p>
            <a:endParaRPr lang="en-US"/>
          </a:p>
          <a:p>
            <a:r>
              <a:rPr lang="en-US"/>
              <a:t>Aetna, All One Health and First Stop Health all provide mental health resources. Please visit our mental health resource page</a:t>
            </a:r>
            <a:endParaRPr lang="en-US">
              <a:ea typeface="Calibri"/>
              <a:cs typeface="Calibri"/>
            </a:endParaRPr>
          </a:p>
          <a:p>
            <a:r>
              <a:rPr lang="en-US"/>
              <a:t>Your Aetna medical plan provides coverage to you and covered family members for both inpatient and outpatient mental health services and substance use treatment. You can locate behavioral health professionals who specialize in mental illness, addiction and other conditions such as anxiety, depression, stress, etc., by contacting the Aetna Concierge Line (Monday to Friday, 8:00AM - 6:00PM CST): 855.586.6958 or access the Aetna online portal </a:t>
            </a:r>
            <a:endParaRPr lang="en-US">
              <a:ea typeface="Calibri"/>
              <a:cs typeface="Calibri"/>
            </a:endParaRPr>
          </a:p>
          <a:p>
            <a:endParaRPr lang="en-US"/>
          </a:p>
          <a:p>
            <a:r>
              <a:rPr lang="en-US" err="1"/>
              <a:t>AllOne</a:t>
            </a:r>
            <a:r>
              <a:rPr lang="en-US"/>
              <a:t> Health. and is available to all employees and their families at no cost. Assessment, referral, and short-term counseling services are provided at no cost. If a referral includes ongoing counseling for mental health or s</a:t>
            </a:r>
            <a:endParaRPr lang="en-US">
              <a:ea typeface="Calibri"/>
              <a:cs typeface="Calibri"/>
            </a:endParaRPr>
          </a:p>
          <a:p>
            <a:r>
              <a:rPr lang="en-US"/>
              <a:t>substance use, Perspectives will help coordinate the referral with insurance, as appropriate.</a:t>
            </a:r>
            <a:endParaRPr lang="en-US">
              <a:ea typeface="Calibri"/>
              <a:cs typeface="Calibri"/>
            </a:endParaRPr>
          </a:p>
          <a:p>
            <a:endParaRPr lang="en-US"/>
          </a:p>
          <a:p>
            <a:r>
              <a:rPr lang="en-US"/>
              <a:t>First Stop Health (FSH) is a virtual mental health resource that provides support for mental well-being anytime, anywhere. This resource offers Loyola benefits-eligible faculty and staff and their family members 24/7 access to short-term, solution-focused counseling via app, web or phone. Plus, there is zero cost for faculty/staff and their family members to access this care. </a:t>
            </a:r>
            <a:endParaRPr lang="en-US">
              <a:ea typeface="Calibri"/>
              <a:cs typeface="Calibri"/>
            </a:endParaRPr>
          </a:p>
          <a:p>
            <a:r>
              <a:rPr lang="en-US"/>
              <a:t>47</a:t>
            </a:r>
            <a:endParaRPr lang="en-US">
              <a:ea typeface="Calibri"/>
              <a:cs typeface="Calibri"/>
            </a:endParaRPr>
          </a:p>
          <a:p>
            <a:endParaRPr lang="en-US"/>
          </a:p>
        </p:txBody>
      </p:sp>
      <p:sp>
        <p:nvSpPr>
          <p:cNvPr id="6" name="Footer Placeholder 5">
            <a:extLst>
              <a:ext uri="{FF2B5EF4-FFF2-40B4-BE49-F238E27FC236}">
                <a16:creationId xmlns:a16="http://schemas.microsoft.com/office/drawing/2014/main" id="{17BA42CD-B99E-B7AE-0C38-322F15B51655}"/>
              </a:ext>
            </a:extLst>
          </p:cNvPr>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DCBE3E7-2D59-8131-E6DD-BCDF78B7307D}"/>
              </a:ext>
            </a:extLst>
          </p:cNvPr>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753105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r>
              <a:rPr lang="en-US"/>
              <a:t>1.7.2013</a:t>
            </a:r>
          </a:p>
          <a:p>
            <a:endParaRPr lang="en-US"/>
          </a:p>
          <a:p>
            <a:r>
              <a:rPr lang="en-US"/>
              <a:t>40</a:t>
            </a:r>
          </a:p>
          <a:p>
            <a:endParaRPr lang="en-US"/>
          </a:p>
          <a:p>
            <a:r>
              <a:rPr lang="en-US"/>
              <a:t>‹#›</a:t>
            </a: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r>
              <a:rPr lang="en-US"/>
              <a:t>1.7.2013</a:t>
            </a:r>
          </a:p>
          <a:p>
            <a:endParaRPr lang="en-US"/>
          </a:p>
          <a:p>
            <a:r>
              <a:rPr lang="en-US"/>
              <a:t>43</a:t>
            </a:r>
          </a:p>
          <a:p>
            <a:endParaRPr lang="en-US"/>
          </a:p>
          <a:p>
            <a:r>
              <a:rPr lang="en-US"/>
              <a:t>‹#›</a:t>
            </a: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a:ea typeface="Calibri"/>
              <a:cs typeface="Calibri"/>
            </a:endParaRPr>
          </a:p>
          <a:p>
            <a:endParaRPr lang="en-US">
              <a:ea typeface="Calibri"/>
              <a:cs typeface="Calibri"/>
            </a:endParaRP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dirty="0">
              <a:ea typeface="Calibri"/>
              <a:cs typeface="Calibri"/>
            </a:endParaRPr>
          </a:p>
          <a:p>
            <a:r>
              <a:rPr lang="en-US" dirty="0"/>
              <a:t>Loyola University Chicago's benefit-eligible faculty and staff have their choice of two Dental plans: Delta Dental PPO and Guardian/First Commonwealth (DHMO): </a:t>
            </a:r>
            <a:endParaRPr lang="en-US" dirty="0">
              <a:ea typeface="Calibri"/>
              <a:cs typeface="Calibri"/>
            </a:endParaRPr>
          </a:p>
          <a:p>
            <a:r>
              <a:rPr lang="en-US" dirty="0"/>
              <a:t>Delta Dental PPO provides two levels of coverage as well as an option for out of network services. </a:t>
            </a:r>
            <a:endParaRPr lang="en-US" dirty="0">
              <a:ea typeface="Calibri"/>
              <a:cs typeface="Calibri"/>
            </a:endParaRPr>
          </a:p>
          <a:p>
            <a:r>
              <a:rPr lang="en-US" dirty="0"/>
              <a:t>Delta Dental PPO participants are subject to annual deductible and benefit limitations based on the service level of the primary care dentist.</a:t>
            </a:r>
            <a:endParaRPr lang="en-US" dirty="0">
              <a:ea typeface="Calibri"/>
              <a:cs typeface="Calibri"/>
            </a:endParaRPr>
          </a:p>
          <a:p>
            <a:r>
              <a:rPr lang="en-US" dirty="0"/>
              <a:t>Guardian/First Commonwealth (DHMO) only operates in the Northern Illinois/Chicagoland &amp; Northwest Indiana area and participants must choose a primary care dentist first, submit this information to Guardian and have an ID card with the dentist name in hand before services are rendered. </a:t>
            </a:r>
            <a:endParaRPr lang="en-US" dirty="0">
              <a:ea typeface="Calibri"/>
              <a:cs typeface="Calibri"/>
            </a:endParaRPr>
          </a:p>
          <a:p>
            <a:r>
              <a:rPr lang="en-US" dirty="0"/>
              <a:t>There is no annual deductible, and services rendered are not subject to maximum benefit limitations.</a:t>
            </a:r>
            <a:endParaRPr lang="en-US" dirty="0">
              <a:ea typeface="Calibri"/>
              <a:cs typeface="Calibri"/>
            </a:endParaRPr>
          </a:p>
          <a:p>
            <a:r>
              <a:rPr lang="en-US" dirty="0"/>
              <a:t>If you decide to change your dentist you must first call Guardian/First Commonwealth at 866-494-4542. The change process takes approximately 20 days.</a:t>
            </a:r>
            <a:endParaRPr lang="en-US" dirty="0">
              <a:ea typeface="Calibri"/>
              <a:cs typeface="Calibri"/>
            </a:endParaRPr>
          </a:p>
          <a:p>
            <a:r>
              <a:rPr lang="en-US" dirty="0"/>
              <a:t>An up-to-date list of the names and locations of participating dental providers may be found online: www.guardiananytime.com. </a:t>
            </a:r>
            <a:endParaRPr lang="en-US" dirty="0">
              <a:ea typeface="Calibri"/>
              <a:cs typeface="Calibri"/>
            </a:endParaRPr>
          </a:p>
          <a:p>
            <a:endParaRPr lang="en-US" dirty="0"/>
          </a:p>
          <a:p>
            <a:endParaRPr lang="en-US" dirty="0">
              <a:ea typeface="Calibri"/>
              <a:cs typeface="Calibri"/>
            </a:endParaRP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1713" y="384175"/>
            <a:ext cx="2568575" cy="19256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3563320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1713" y="384175"/>
            <a:ext cx="2568575" cy="19256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1398221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a:ea typeface="Calibri"/>
              <a:cs typeface="Calibri"/>
            </a:endParaRP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a:ea typeface="Calibri"/>
              <a:cs typeface="Calibri"/>
            </a:endParaRP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a:p>
          <a:p>
            <a:r>
              <a:rPr lang="en-US"/>
              <a:t>Even when you have insurance, your copays and other expenses have a way of adding up. The good news is you’re eligible to participate in a Flexible Spending Account, or FSA. An FSA helps you save on your taxes, by allowing you to set aside tax-free money every month to pay for hundreds of eligible out-of-pocket health care expenses.</a:t>
            </a:r>
            <a:endParaRPr lang="en-US">
              <a:ea typeface="Calibri"/>
              <a:cs typeface="Calibri"/>
            </a:endParaRPr>
          </a:p>
          <a:p>
            <a:r>
              <a:rPr lang="en-US"/>
              <a:t> </a:t>
            </a:r>
            <a:endParaRPr lang="en-US">
              <a:ea typeface="Calibri"/>
              <a:cs typeface="Calibri"/>
            </a:endParaRPr>
          </a:p>
          <a:p>
            <a:r>
              <a:rPr lang="en-US"/>
              <a:t>FSAs are great because the money you contribute is PRE-TAX income! It’s like getting an automatic discount on every eligible expense. </a:t>
            </a:r>
            <a:endParaRPr lang="en-US">
              <a:ea typeface="Calibri"/>
              <a:cs typeface="Calibri"/>
            </a:endParaRPr>
          </a:p>
          <a:p>
            <a:r>
              <a:rPr lang="en-US"/>
              <a:t> </a:t>
            </a:r>
            <a:endParaRPr lang="en-US">
              <a:ea typeface="Calibri"/>
              <a:cs typeface="Calibri"/>
            </a:endParaRPr>
          </a:p>
          <a:p>
            <a:r>
              <a:rPr lang="en-US"/>
              <a:t>There are two main types of FSAs: a Healthcare FSA and a Dependent Care FSA. To be eligible for the Healthcare FSA, you cannot be enrolled in the HDHP with an HSA.</a:t>
            </a:r>
            <a:endParaRPr lang="en-US">
              <a:ea typeface="Calibri"/>
              <a:cs typeface="Calibri"/>
            </a:endParaRPr>
          </a:p>
          <a:p>
            <a:r>
              <a:rPr lang="en-US"/>
              <a:t> </a:t>
            </a:r>
            <a:endParaRPr lang="en-US">
              <a:ea typeface="Calibri"/>
              <a:cs typeface="Calibri"/>
            </a:endParaRPr>
          </a:p>
          <a:p>
            <a:r>
              <a:rPr lang="en-US"/>
              <a:t>The use it or lose it rules apply, so consider your contributions carefully.</a:t>
            </a:r>
            <a:endParaRPr lang="en-US">
              <a:ea typeface="Calibri"/>
              <a:cs typeface="Calibri"/>
            </a:endParaRPr>
          </a:p>
          <a:p>
            <a:endParaRPr lang="en-US"/>
          </a:p>
          <a:p>
            <a:endParaRPr lang="en-US">
              <a:ea typeface="Calibri"/>
              <a:cs typeface="Calibri"/>
            </a:endParaRP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1713" y="384175"/>
            <a:ext cx="2568575" cy="19256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23</a:t>
            </a:fld>
            <a:endParaRPr lang="cs-CZ"/>
          </a:p>
        </p:txBody>
      </p:sp>
    </p:spTree>
    <p:extLst>
      <p:ext uri="{BB962C8B-B14F-4D97-AF65-F5344CB8AC3E}">
        <p14:creationId xmlns:p14="http://schemas.microsoft.com/office/powerpoint/2010/main" val="30746247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B6DA9-6F43-553B-755C-81A4776EB3E8}"/>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21C5889-E95D-331B-97E3-7BAD9D3A875E}"/>
              </a:ext>
            </a:extLst>
          </p:cNvPr>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96DE563E-D2ED-D656-3BC7-B563F4A4A2A0}"/>
              </a:ext>
            </a:extLst>
          </p:cNvPr>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ADB12F2-945B-E384-D8FE-EDC5C99F1A65}"/>
              </a:ext>
            </a:extLst>
          </p:cNvPr>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60BA144-F774-AC72-C807-4D6B925EDFC1}"/>
              </a:ext>
            </a:extLst>
          </p:cNvPr>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5AF987E4-66C2-ACC2-EE3F-FAD47F9C04D6}"/>
              </a:ext>
            </a:extLst>
          </p:cNvPr>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4EC4BE28-43B4-DA52-1210-5CBAE31AD40C}"/>
              </a:ext>
            </a:extLst>
          </p:cNvPr>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6827937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a:ea typeface="Calibri"/>
              <a:cs typeface="Calibri"/>
            </a:endParaRPr>
          </a:p>
          <a:p>
            <a:endParaRPr lang="en-US"/>
          </a:p>
          <a:p>
            <a:r>
              <a:rPr lang="en-US"/>
              <a:t>Aetna, All One Health and First Stop Health all provide mental health resources. Please visit our mental health resource page</a:t>
            </a:r>
            <a:endParaRPr lang="en-US">
              <a:ea typeface="Calibri"/>
              <a:cs typeface="Calibri"/>
            </a:endParaRPr>
          </a:p>
          <a:p>
            <a:r>
              <a:rPr lang="en-US"/>
              <a:t>Your Aetna medical plan provides coverage to you and covered family members for both inpatient and outpatient mental health services and substance use treatment. You can locate behavioral health professionals who specialize in mental illness, addiction and other conditions such as anxiety, depression, stress, etc., by contacting the Aetna Concierge Line (Monday to Friday, 8:00AM - 6:00PM CST): 855.586.6958 or access the Aetna online portal </a:t>
            </a:r>
            <a:endParaRPr lang="en-US">
              <a:ea typeface="Calibri"/>
              <a:cs typeface="Calibri"/>
            </a:endParaRPr>
          </a:p>
          <a:p>
            <a:endParaRPr lang="en-US"/>
          </a:p>
          <a:p>
            <a:r>
              <a:rPr lang="en-US" err="1"/>
              <a:t>AllOne</a:t>
            </a:r>
            <a:r>
              <a:rPr lang="en-US"/>
              <a:t> Health. and is available to all employees and their families at no cost. Assessment, referral, and short-term counseling services are provided at no cost. If a referral includes ongoing counseling for mental health or s</a:t>
            </a:r>
            <a:endParaRPr lang="en-US">
              <a:ea typeface="Calibri"/>
              <a:cs typeface="Calibri"/>
            </a:endParaRPr>
          </a:p>
          <a:p>
            <a:r>
              <a:rPr lang="en-US"/>
              <a:t>substance use, Perspectives will help coordinate the referral with insurance, as appropriate.</a:t>
            </a:r>
            <a:endParaRPr lang="en-US">
              <a:ea typeface="Calibri"/>
              <a:cs typeface="Calibri"/>
            </a:endParaRPr>
          </a:p>
          <a:p>
            <a:endParaRPr lang="en-US"/>
          </a:p>
          <a:p>
            <a:r>
              <a:rPr lang="en-US"/>
              <a:t>First Stop Health (FSH) is a virtual mental health resource that provides support for mental well-being anytime, anywhere. This resource offers Loyola benefits-eligible faculty and staff and their family members 24/7 access to short-term, solution-focused counseling via app, web or phone. Plus, there is zero cost for faculty/staff and their family members to access this care. </a:t>
            </a:r>
            <a:endParaRPr lang="en-US">
              <a:ea typeface="Calibri"/>
              <a:cs typeface="Calibri"/>
            </a:endParaRPr>
          </a:p>
          <a:p>
            <a:r>
              <a:rPr lang="en-US"/>
              <a:t>47</a:t>
            </a:r>
            <a:endParaRPr lang="en-US">
              <a:ea typeface="Calibri"/>
              <a:cs typeface="Calibri"/>
            </a:endParaRPr>
          </a:p>
          <a:p>
            <a:endParaRPr lang="en-US"/>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r>
              <a:rPr lang="en-US" dirty="0"/>
              <a:t>1.7.2013</a:t>
            </a:r>
          </a:p>
          <a:p>
            <a:endParaRPr lang="en-US" dirty="0"/>
          </a:p>
          <a:p>
            <a:r>
              <a:rPr lang="en-US" dirty="0"/>
              <a:t>As an eligible employee, you are covered for 1½ times your annual salary for life and accidental death and dismemberment insurance.  This is paid by Loyola. And insured by MetLife.  You also have short and long term disability coverage through </a:t>
            </a:r>
            <a:r>
              <a:rPr lang="en-US" dirty="0" err="1"/>
              <a:t>MetLIFE</a:t>
            </a:r>
            <a:r>
              <a:rPr lang="en-US" dirty="0"/>
              <a:t> if you are full-time benefit-eligible.  This also is paid for by Loyola.  In addition, you can purchase supplemental life insurance for you, up to 5 times your salary.  If this is the first time you are eligible for this coverage, then you can elect up to $250,000 without having to answer any health questions.  Amounts you request in excess of $250,000 are subject to Statement of health, or,  if this is not the first time you were eligible to buy this coverage, then you are also subject to evidence of insurability for any amounts you are requesting.  This means you will answer some health questions to determine if Reliance will accept or decline your application for coverage.  You can also purchase coverage for your spouse, but you must purchase coverage on yourself to buy insurance on your spouse or children.  Evidence of insurability may also be required on your spouse as well.  Premiums of age rates and the rate tables are posted online through the Loyola HR website.  You can also purchase voluntary accidental death and dismemberment coverage.  There are one of four coverage levels you can purchase.  </a:t>
            </a:r>
          </a:p>
          <a:p>
            <a:endParaRPr lang="en-US" dirty="0"/>
          </a:p>
          <a:p>
            <a:r>
              <a:rPr lang="en-US" dirty="0"/>
              <a:t>58</a:t>
            </a:r>
          </a:p>
          <a:p>
            <a:endParaRPr lang="en-US" dirty="0"/>
          </a:p>
          <a:p>
            <a:r>
              <a:rPr lang="en-US" dirty="0"/>
              <a:t>‹#›</a:t>
            </a: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a:ea typeface="Calibri"/>
              <a:cs typeface="Calibri"/>
            </a:endParaRP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r>
              <a:rPr lang="en-US"/>
              <a:t>This slide highlights several important benefits and support programs available to Loyola employees. Let’s start with Leave of Absence options. Loyola offers various types of leave, including Short-Term Disability (STD), Long-Term Disability (LTD), Family and Medical Leave (FMLA), Parental Leave, and ADA accommodations. Each type of leave has specific eligibility requirements and processes, so it’s important to work with Human Resources and MetLife to initiate a claim if needed. For example, STD requires six months of full-time employment and includes a 10-day elimination period for staff. Parental leave is available to primary and secondary caregivers and runs concurrently with FMLA.</a:t>
            </a:r>
          </a:p>
          <a:p>
            <a:r>
              <a:rPr lang="en-US"/>
              <a:t>Next, Paid Time Off (PTO) includes vacation, sick, personal, and holiday time. Vacation and sick time begin accruing immediately, though usage is subject to a short waiting period. Full-time staff receive up to three weeks of vacation annually, and personal days are also provided based on employment status. Loyola observes 13 paid holidays, including a floating holiday and university closures like Christmas and New Year’s Eve.</a:t>
            </a:r>
            <a:endParaRPr lang="en-US">
              <a:ea typeface="Calibri"/>
              <a:cs typeface="Calibri"/>
            </a:endParaRPr>
          </a:p>
          <a:p>
            <a:r>
              <a:rPr lang="en-US"/>
              <a:t>The Employee Assistance Program (EAP), provided by All One Health, offers free, confidential support for personal and work-related issues. Services include counseling, life coaching, legal and financial consultations, and wellness education. It’s a great resource for both short-term support and long-term well-being.</a:t>
            </a:r>
            <a:endParaRPr lang="en-US">
              <a:ea typeface="Calibri"/>
              <a:cs typeface="Calibri"/>
            </a:endParaRPr>
          </a:p>
          <a:p>
            <a:r>
              <a:rPr lang="en-US"/>
              <a:t>Loyola also offers a generous Tuition Benefit. After one year of full-time employment, you and your eligible dependents can take advantage of tuition assistance. Employees may pursue undergraduate or graduate coursework, while spouses and dependent children are eligible for undergraduate programs. There are some program exclusions, so be sure to review the policy or contact the Benefits team for details.</a:t>
            </a:r>
            <a:endParaRPr lang="en-US">
              <a:ea typeface="Calibri"/>
              <a:cs typeface="Calibri"/>
            </a:endParaRPr>
          </a:p>
          <a:p>
            <a:r>
              <a:rPr lang="en-US"/>
              <a:t>Finally, under Other Benefits, Loyola provides access to a wide range of perks, including pet insurance, legal services, childcare discounts, wellness programs, and commuter benefits. These offerings are designed to support your overall quality of life, professionally, personally, and financially.</a:t>
            </a:r>
            <a:endParaRPr lang="en-US">
              <a:ea typeface="Calibri"/>
              <a:cs typeface="Calibri"/>
            </a:endParaRPr>
          </a:p>
          <a:p>
            <a:endParaRPr lang="en-US"/>
          </a:p>
          <a:p>
            <a:endParaRPr lang="en-US">
              <a:ea typeface="Calibri"/>
              <a:cs typeface="Calibri"/>
            </a:endParaRP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r>
              <a:rPr lang="en-US"/>
              <a:t>1.7.2013</a:t>
            </a:r>
          </a:p>
          <a:p>
            <a:endParaRPr lang="en-US"/>
          </a:p>
          <a:p>
            <a:r>
              <a:rPr lang="en-US"/>
              <a:t>We have a list of robust resources for you to make the most</a:t>
            </a:r>
          </a:p>
          <a:p>
            <a:r>
              <a:rPr lang="en-US"/>
              <a:t>out of your benefits! Please contact the Benefits Team with any</a:t>
            </a:r>
          </a:p>
          <a:p>
            <a:r>
              <a:rPr lang="en-US"/>
              <a:t>questions.</a:t>
            </a:r>
          </a:p>
          <a:p>
            <a:r>
              <a:rPr lang="en-US"/>
              <a:t>68</a:t>
            </a:r>
          </a:p>
          <a:p>
            <a:endParaRPr lang="en-US"/>
          </a:p>
          <a:p>
            <a:r>
              <a:rPr lang="en-US"/>
              <a:t>‹#›</a:t>
            </a: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r>
              <a:rPr lang="en-US"/>
              <a:t>1.7.2013</a:t>
            </a:r>
          </a:p>
          <a:p>
            <a:endParaRPr lang="en-US"/>
          </a:p>
          <a:p>
            <a:r>
              <a:rPr lang="en-US"/>
              <a:t>STD is an income replacement leave which requires you to be a full-time benefits eligible faculty or staff member for a full 6 months before you are eligible to access this benefit. Staff STD payable at 100% must meet a 10-day elimination period and utilize PTO during the elimination period. Staff are eligible for 12 weeks of STD . Faculty/Staff Department heads are eligible for 26 weeks with no elimination period. The first 14 weeks are paid at 100% and the second half at 80%.</a:t>
            </a:r>
          </a:p>
          <a:p>
            <a:endParaRPr lang="en-US"/>
          </a:p>
          <a:p>
            <a:r>
              <a:rPr lang="en-US"/>
              <a:t>FMLA requires both faculty and staff to be in their full-time benefits eligible position for 1 full year. The maximum duration for FMLA is 12 week.</a:t>
            </a:r>
          </a:p>
          <a:p>
            <a:endParaRPr lang="en-US"/>
          </a:p>
          <a:p>
            <a:r>
              <a:rPr lang="en-US"/>
              <a:t>For Parental Leave faculty and staff must have been employed as a benefit-eligible, full-time University Faculty or Staff member for a full 12 months. The allotment of time is based on your full time or part time FTE and whether you are classified as the primary caregiver which is a maximum of 12 weeks  or a secondary caregiver which is a max of 3 weeks or paid time off. If eligible  Approved paid parental leave may be taken at any time during the one-year period immediately following the birth, adoption, or foster placement of a child. The parental leave should run concurrent with your FMLA claim.</a:t>
            </a:r>
          </a:p>
          <a:p>
            <a:r>
              <a:rPr lang="en-US"/>
              <a:t>parental leave for one continuous period of leave and must use all paid parental leave during the one-year timeframe. This is an income replacement leave payable at 100%.</a:t>
            </a:r>
          </a:p>
          <a:p>
            <a:endParaRPr lang="en-US"/>
          </a:p>
          <a:p>
            <a:r>
              <a:rPr lang="en-US"/>
              <a:t>If you require ADA work or medical accommodations your will need to contact your HR Manager and MetLife to initiate an ADA request.</a:t>
            </a:r>
          </a:p>
          <a:p>
            <a:endParaRPr lang="en-US"/>
          </a:p>
          <a:p>
            <a:r>
              <a:rPr lang="en-US"/>
              <a:t>If you are on an STD leave and you require additional time off after the max duration of STD is met your may qualify for Long Term Disability. This leave is an income replacement leave paid at 66% percent of your pre-disability salary</a:t>
            </a:r>
          </a:p>
          <a:p>
            <a:endParaRPr lang="en-US"/>
          </a:p>
          <a:p>
            <a:r>
              <a:rPr lang="en-US"/>
              <a:t>Last if you have a situation that requires you to take time away but you are not eligible for one or more leave types an Unpaid General Leave of absence may be an option</a:t>
            </a:r>
          </a:p>
          <a:p>
            <a:endParaRPr lang="en-US"/>
          </a:p>
          <a:p>
            <a:r>
              <a:rPr lang="en-US"/>
              <a:t>Please keep in mind all leave request are subject to approval and are not guaranteed if you require a paid leave of absence please speak with the benefits team, your supervisor and MetLife to inquire and initiate a claim.</a:t>
            </a:r>
          </a:p>
          <a:p>
            <a:r>
              <a:rPr lang="en-US"/>
              <a:t>61</a:t>
            </a:r>
          </a:p>
          <a:p>
            <a:endParaRPr lang="en-US"/>
          </a:p>
          <a:p>
            <a:r>
              <a:rPr lang="en-US"/>
              <a:t>‹#›</a:t>
            </a: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a:ea typeface="Calibri"/>
              <a:cs typeface="Calibri"/>
            </a:endParaRPr>
          </a:p>
          <a:p>
            <a:endParaRPr lang="en-US"/>
          </a:p>
          <a:p>
            <a:r>
              <a:rPr lang="en-US"/>
              <a:t>Must be a full time benefit eligible employee for 1 full year and you and your dependent spouse or dependent child under the age of 24 can utilize the benefit for the semester after you meet your one-year anniversary. Employees are eligible for undergrad or graduate courses dependent children and spouses are eligible for undergrad programs only. There are program exclusions.</a:t>
            </a:r>
            <a:endParaRPr lang="en-US">
              <a:ea typeface="Calibri"/>
              <a:cs typeface="Calibri"/>
            </a:endParaRPr>
          </a:p>
          <a:p>
            <a:r>
              <a:rPr lang="en-US"/>
              <a:t>For more information or questions on FACHEX and the Tuition</a:t>
            </a:r>
            <a:endParaRPr lang="en-US">
              <a:ea typeface="Calibri"/>
              <a:cs typeface="Calibri"/>
            </a:endParaRPr>
          </a:p>
          <a:p>
            <a:r>
              <a:rPr lang="en-US"/>
              <a:t>Exchange Program, please refer to the Financial Aid Office</a:t>
            </a:r>
            <a:endParaRPr lang="en-US">
              <a:ea typeface="Calibri"/>
              <a:cs typeface="Calibri"/>
            </a:endParaRPr>
          </a:p>
          <a:p>
            <a:r>
              <a:rPr lang="en-US"/>
              <a:t>webpage. You can also contact the Financial Aid Office at</a:t>
            </a:r>
            <a:endParaRPr lang="en-US">
              <a:ea typeface="Calibri"/>
              <a:cs typeface="Calibri"/>
            </a:endParaRPr>
          </a:p>
          <a:p>
            <a:r>
              <a:rPr lang="en-US"/>
              <a:t>lufinaid@luc.edu.</a:t>
            </a:r>
            <a:endParaRPr lang="en-US">
              <a:ea typeface="Calibri"/>
              <a:cs typeface="Calibri"/>
            </a:endParaRPr>
          </a:p>
          <a:p>
            <a:endParaRPr lang="en-US">
              <a:ea typeface="Calibri"/>
              <a:cs typeface="Calibri"/>
            </a:endParaRP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dirty="0"/>
          </a:p>
          <a:p>
            <a:r>
              <a:rPr lang="en-US" dirty="0"/>
              <a:t>In addition to mental health resources All One Health our EAP provider offer services related too Individual counseling on a wide range of personal and work issues;</a:t>
            </a:r>
          </a:p>
          <a:p>
            <a:r>
              <a:rPr lang="en-US" dirty="0"/>
              <a:t>Supervisor and manager consultations;</a:t>
            </a:r>
          </a:p>
          <a:p>
            <a:r>
              <a:rPr lang="en-US" dirty="0"/>
              <a:t>Work-life Resources</a:t>
            </a:r>
          </a:p>
          <a:p>
            <a:r>
              <a:rPr lang="en-US" dirty="0"/>
              <a:t>Workshops and seminars for departments</a:t>
            </a:r>
          </a:p>
          <a:p>
            <a:r>
              <a:rPr lang="en-US" dirty="0"/>
              <a:t>Health and Wellness Education.</a:t>
            </a:r>
          </a:p>
          <a:p>
            <a:r>
              <a:rPr lang="en-US" dirty="0"/>
              <a:t>Life Coaching</a:t>
            </a:r>
          </a:p>
          <a:p>
            <a:r>
              <a:rPr lang="en-US" dirty="0"/>
              <a:t>Personal Assistant</a:t>
            </a:r>
          </a:p>
          <a:p>
            <a:r>
              <a:rPr lang="en-US" dirty="0"/>
              <a:t>Medical Advocacy</a:t>
            </a:r>
          </a:p>
          <a:p>
            <a:r>
              <a:rPr lang="en-US" dirty="0"/>
              <a:t>Financial and Legal</a:t>
            </a:r>
          </a:p>
          <a:p>
            <a:endParaRPr lang="en-US" dirty="0"/>
          </a:p>
          <a:p>
            <a:r>
              <a:rPr lang="en-US" dirty="0"/>
              <a:t>Visit www.luc.edu/hr to find information on a variety of other benefits available to you, including:</a:t>
            </a:r>
          </a:p>
          <a:p>
            <a:endParaRPr lang="en-US" dirty="0"/>
          </a:p>
          <a:p>
            <a:r>
              <a:rPr lang="en-US" dirty="0"/>
              <a:t>Tuition benefits</a:t>
            </a:r>
          </a:p>
          <a:p>
            <a:r>
              <a:rPr lang="en-US" dirty="0" err="1"/>
              <a:t>Kindercare</a:t>
            </a:r>
            <a:endParaRPr lang="en-US" dirty="0"/>
          </a:p>
          <a:p>
            <a:r>
              <a:rPr lang="en-US" dirty="0"/>
              <a:t>Employee Assistance Program (EAP)</a:t>
            </a:r>
          </a:p>
          <a:p>
            <a:r>
              <a:rPr lang="en-US" dirty="0"/>
              <a:t>Credit union</a:t>
            </a:r>
          </a:p>
          <a:p>
            <a:r>
              <a:rPr lang="en-US" dirty="0"/>
              <a:t>EMERGE &amp; Skillsoft training programs</a:t>
            </a:r>
          </a:p>
          <a:p>
            <a:r>
              <a:rPr lang="en-US" dirty="0"/>
              <a:t>WW (Weight Watchers Reimagined)</a:t>
            </a:r>
          </a:p>
          <a:p>
            <a:r>
              <a:rPr lang="en-US" dirty="0"/>
              <a:t>Employee discounts - www.luc.edu/hr/discounts</a:t>
            </a:r>
          </a:p>
          <a:p>
            <a:r>
              <a:rPr lang="en-US" dirty="0"/>
              <a:t>AAA and other travel-related services</a:t>
            </a:r>
          </a:p>
          <a:p>
            <a:r>
              <a:rPr lang="en-US" dirty="0"/>
              <a:t>Divvy</a:t>
            </a:r>
          </a:p>
          <a:p>
            <a:r>
              <a:rPr lang="en-US" dirty="0"/>
              <a:t>Equinox</a:t>
            </a:r>
          </a:p>
          <a:p>
            <a:r>
              <a:rPr lang="en-US" dirty="0"/>
              <a:t>Computers/software</a:t>
            </a:r>
          </a:p>
          <a:p>
            <a:r>
              <a:rPr lang="en-US" dirty="0"/>
              <a:t>Cell phone bills</a:t>
            </a:r>
          </a:p>
          <a:p>
            <a:r>
              <a:rPr lang="en-US" dirty="0"/>
              <a:t>And many more!</a:t>
            </a:r>
          </a:p>
          <a:p>
            <a:endParaRPr lang="en-US" dirty="0"/>
          </a:p>
          <a:p>
            <a:r>
              <a:rPr lang="en-US" dirty="0"/>
              <a:t>Empower wellness rewards programs. The Wellness Reward Program offers incentives to help you reach optimum health. Earn quarterly Wellness Rewards—bonus money in your paychecks for every quarter you complete the requirements.  To receive the Quarterly reward you must be an actively employed, benefits-eligible faculty or staff member and register an account via the Empower Health Services portal. All quarterly rewards received are taxable. Actively employed faculty and staff will receive their rewards via their paycheck.</a:t>
            </a:r>
          </a:p>
          <a:p>
            <a:r>
              <a:rPr lang="en-US" dirty="0"/>
              <a:t> 75 dollars quarterly reward.</a:t>
            </a:r>
          </a:p>
          <a:p>
            <a:r>
              <a:rPr lang="en-US" dirty="0"/>
              <a:t>Sign up and log your activity on the HMI Wellness Portal:</a:t>
            </a:r>
          </a:p>
          <a:p>
            <a:r>
              <a:rPr lang="en-US" dirty="0"/>
              <a:t>Myhmihealth.com  </a:t>
            </a:r>
          </a:p>
          <a:p>
            <a:r>
              <a:rPr lang="en-US" dirty="0"/>
              <a:t>Site Code L773</a:t>
            </a:r>
          </a:p>
          <a:p>
            <a:endParaRPr lang="en-US" dirty="0"/>
          </a:p>
          <a:p>
            <a:endParaRPr lang="en-US" dirty="0"/>
          </a:p>
          <a:p>
            <a:r>
              <a:rPr lang="en-US" dirty="0"/>
              <a:t>63</a:t>
            </a:r>
          </a:p>
          <a:p>
            <a:endParaRPr lang="en-US" dirty="0"/>
          </a:p>
          <a:p>
            <a:r>
              <a:rPr lang="en-US" dirty="0"/>
              <a:t>‹#›</a:t>
            </a: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a:ea typeface="Calibri"/>
              <a:cs typeface="Calibri"/>
            </a:endParaRPr>
          </a:p>
          <a:p>
            <a:endParaRPr lang="en-US"/>
          </a:p>
          <a:p>
            <a:r>
              <a:rPr lang="en-US"/>
              <a:t>AGAIN, reminder that you have 31 days maximum from the date you are eligible to make your elections for the remainder of this year.  You must go out to the self service portal and choose which plans you want or waive the plans you don’t want. Lastly, remember that when you are enrolling, you and your covered spouse/LDA must complete the tobacco and spousal/LDA certification to avoid increased premiums. This must be done by both you and your spouse/LDA if you are covering them on one of the Loyola medical plans.</a:t>
            </a:r>
            <a:endParaRPr lang="en-US">
              <a:ea typeface="Calibri"/>
              <a:cs typeface="Calibri"/>
            </a:endParaRPr>
          </a:p>
          <a:p>
            <a:endParaRPr lang="en-US"/>
          </a:p>
          <a:p>
            <a:r>
              <a:rPr lang="en-US"/>
              <a:t>If you wish to waive benefits, please log into Employee Self- Service to do so.</a:t>
            </a:r>
            <a:endParaRPr lang="en-US">
              <a:ea typeface="Calibri"/>
              <a:cs typeface="Calibri"/>
            </a:endParaRPr>
          </a:p>
          <a:p>
            <a:r>
              <a:rPr lang="en-US"/>
              <a:t>Enrolling in Transit:</a:t>
            </a:r>
            <a:endParaRPr lang="en-US">
              <a:ea typeface="Calibri"/>
              <a:cs typeface="Calibri"/>
            </a:endParaRPr>
          </a:p>
          <a:p>
            <a:r>
              <a:rPr lang="en-US"/>
              <a:t>Visit https://benefitslogin.wexhealth.com/Login.aspx?ReturnUrl=%2f</a:t>
            </a:r>
            <a:endParaRPr lang="en-US">
              <a:ea typeface="Calibri"/>
              <a:cs typeface="Calibri"/>
            </a:endParaRPr>
          </a:p>
          <a:p>
            <a:endParaRPr lang="en-US"/>
          </a:p>
          <a:p>
            <a:r>
              <a:rPr lang="en-US"/>
              <a:t>Need assistance in picking a benefits package?</a:t>
            </a:r>
            <a:endParaRPr lang="en-US">
              <a:ea typeface="Calibri"/>
              <a:cs typeface="Calibri"/>
            </a:endParaRPr>
          </a:p>
          <a:p>
            <a:r>
              <a:rPr lang="en-US"/>
              <a:t>Don’t forget about </a:t>
            </a:r>
            <a:r>
              <a:rPr lang="en-US" err="1"/>
              <a:t>Flimp</a:t>
            </a:r>
            <a:r>
              <a:rPr lang="en-US"/>
              <a:t> </a:t>
            </a:r>
            <a:endParaRPr lang="en-US">
              <a:ea typeface="Calibri"/>
              <a:cs typeface="Calibri"/>
            </a:endParaRPr>
          </a:p>
          <a:p>
            <a:r>
              <a:rPr lang="en-US"/>
              <a:t>Premium rates and other information can be found online </a:t>
            </a:r>
            <a:endParaRPr lang="en-US">
              <a:ea typeface="Calibri"/>
              <a:cs typeface="Calibri"/>
            </a:endParaRPr>
          </a:p>
          <a:p>
            <a:r>
              <a:rPr lang="en-US"/>
              <a:t>        on the Human Resources website and in the Benefits Booklets at www.luc.edu/hr/benefits</a:t>
            </a:r>
            <a:endParaRPr lang="en-US">
              <a:ea typeface="Calibri"/>
              <a:cs typeface="Calibri"/>
            </a:endParaRPr>
          </a:p>
          <a:p>
            <a:endParaRPr lang="en-US"/>
          </a:p>
          <a:p>
            <a:endParaRPr lang="en-US">
              <a:ea typeface="Calibri"/>
              <a:cs typeface="Calibri"/>
            </a:endParaRP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1713" y="384175"/>
            <a:ext cx="2568575" cy="19256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34</a:t>
            </a:fld>
            <a:endParaRPr lang="cs-CZ"/>
          </a:p>
        </p:txBody>
      </p:sp>
    </p:spTree>
    <p:extLst>
      <p:ext uri="{BB962C8B-B14F-4D97-AF65-F5344CB8AC3E}">
        <p14:creationId xmlns:p14="http://schemas.microsoft.com/office/powerpoint/2010/main" val="2186194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80AA6-3191-F9F3-21A0-A19ACE04948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400C1-1006-BC3D-C952-33FDA4FA27A1}"/>
              </a:ext>
            </a:extLst>
          </p:cNvPr>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352E9F6A-B57E-CE0B-8C2D-5E36830AD75B}"/>
              </a:ext>
            </a:extLst>
          </p:cNvPr>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D2E6AE6-E318-A827-F027-63CD0E1D860C}"/>
              </a:ext>
            </a:extLst>
          </p:cNvPr>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E4F29F5-B444-9CB5-5140-9A834F32C76E}"/>
              </a:ext>
            </a:extLst>
          </p:cNvPr>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332BF36C-0DD7-685D-49E3-C5D724069E0F}"/>
              </a:ext>
            </a:extLst>
          </p:cNvPr>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9FE38A3-6828-AD75-79BC-968FDBB8CC4F}"/>
              </a:ext>
            </a:extLst>
          </p:cNvPr>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23470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r>
              <a:rPr lang="en-US"/>
              <a:t>1.7.2013</a:t>
            </a:r>
          </a:p>
          <a:p>
            <a:endParaRPr lang="en-US"/>
          </a:p>
          <a:p>
            <a:r>
              <a:rPr lang="en-US"/>
              <a:t>Benefits webpage, guide and benefits bookshelf to view the documents to help support you on your research of our benefit offerings</a:t>
            </a:r>
          </a:p>
          <a:p>
            <a:r>
              <a:rPr lang="en-US"/>
              <a:t>66</a:t>
            </a:r>
          </a:p>
          <a:p>
            <a:endParaRPr lang="en-US"/>
          </a:p>
          <a:p>
            <a:r>
              <a:rPr lang="en-US"/>
              <a:t>‹#›</a:t>
            </a: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a:ea typeface="Calibri"/>
              <a:cs typeface="Calibri"/>
            </a:endParaRPr>
          </a:p>
          <a:p>
            <a:endParaRPr lang="en-US"/>
          </a:p>
          <a:p>
            <a:r>
              <a:rPr lang="en-US"/>
              <a:t>For LDA eligibility and application please contact the Benefits Department directly.</a:t>
            </a:r>
            <a:endParaRPr lang="en-US">
              <a:ea typeface="Calibri"/>
              <a:cs typeface="Calibri"/>
            </a:endParaRPr>
          </a:p>
          <a:p>
            <a:r>
              <a:rPr lang="en-US"/>
              <a:t>31</a:t>
            </a:r>
            <a:endParaRPr lang="en-US">
              <a:ea typeface="Calibri"/>
              <a:cs typeface="Calibri"/>
            </a:endParaRPr>
          </a:p>
          <a:p>
            <a:endParaRPr lang="en-US"/>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811713" y="384175"/>
            <a:ext cx="2568575"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r>
              <a:rPr lang="en-US"/>
              <a:t>1.7.2013</a:t>
            </a:r>
          </a:p>
          <a:p>
            <a:endParaRPr lang="en-US"/>
          </a:p>
          <a:p>
            <a:r>
              <a:rPr lang="en-US"/>
              <a:t>32</a:t>
            </a:r>
          </a:p>
          <a:p>
            <a:endParaRPr lang="en-US"/>
          </a:p>
          <a:p>
            <a:r>
              <a:rPr lang="en-US"/>
              <a:t>‹#›</a:t>
            </a: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1713" y="384175"/>
            <a:ext cx="2568575" cy="19256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1756940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2938" y="1997274"/>
            <a:ext cx="7286625" cy="1378148"/>
          </a:xfrm>
        </p:spPr>
        <p:txBody>
          <a:bodyPr/>
          <a:lstStyle/>
          <a:p>
            <a:r>
              <a:rPr lang="en-US"/>
              <a:t>Click to edit Master title style</a:t>
            </a:r>
          </a:p>
        </p:txBody>
      </p:sp>
      <p:sp>
        <p:nvSpPr>
          <p:cNvPr id="3" name="Subtitle 2"/>
          <p:cNvSpPr>
            <a:spLocks noGrp="1"/>
          </p:cNvSpPr>
          <p:nvPr>
            <p:ph type="subTitle" idx="1"/>
          </p:nvPr>
        </p:nvSpPr>
        <p:spPr>
          <a:xfrm>
            <a:off x="1285875" y="3643312"/>
            <a:ext cx="6000750" cy="1643063"/>
          </a:xfrm>
        </p:spPr>
        <p:txBody>
          <a:bodyPr/>
          <a:lstStyle>
            <a:lvl1pPr marL="0" indent="0" algn="ctr">
              <a:buNone/>
              <a:defRPr>
                <a:solidFill>
                  <a:schemeClr val="tx1">
                    <a:tint val="75000"/>
                  </a:schemeClr>
                </a:solidFill>
              </a:defRPr>
            </a:lvl1pPr>
            <a:lvl2pPr marL="428625" indent="0" algn="ctr">
              <a:buNone/>
              <a:defRPr>
                <a:solidFill>
                  <a:schemeClr val="tx1">
                    <a:tint val="75000"/>
                  </a:schemeClr>
                </a:solidFill>
              </a:defRPr>
            </a:lvl2pPr>
            <a:lvl3pPr marL="857250" indent="0" algn="ctr">
              <a:buNone/>
              <a:defRPr>
                <a:solidFill>
                  <a:schemeClr val="tx1">
                    <a:tint val="75000"/>
                  </a:schemeClr>
                </a:solidFill>
              </a:defRPr>
            </a:lvl3pPr>
            <a:lvl4pPr marL="1285875" indent="0" algn="ctr">
              <a:buNone/>
              <a:defRPr>
                <a:solidFill>
                  <a:schemeClr val="tx1">
                    <a:tint val="75000"/>
                  </a:schemeClr>
                </a:solidFill>
              </a:defRPr>
            </a:lvl4pPr>
            <a:lvl5pPr marL="1714500" indent="0" algn="ctr">
              <a:buNone/>
              <a:defRPr>
                <a:solidFill>
                  <a:schemeClr val="tx1">
                    <a:tint val="75000"/>
                  </a:schemeClr>
                </a:solidFill>
              </a:defRPr>
            </a:lvl5pPr>
            <a:lvl6pPr marL="2143125" indent="0" algn="ctr">
              <a:buNone/>
              <a:defRPr>
                <a:solidFill>
                  <a:schemeClr val="tx1">
                    <a:tint val="75000"/>
                  </a:schemeClr>
                </a:solidFill>
              </a:defRPr>
            </a:lvl6pPr>
            <a:lvl7pPr marL="2571750" indent="0" algn="ctr">
              <a:buNone/>
              <a:defRPr>
                <a:solidFill>
                  <a:schemeClr val="tx1">
                    <a:tint val="75000"/>
                  </a:schemeClr>
                </a:solidFill>
              </a:defRPr>
            </a:lvl7pPr>
            <a:lvl8pPr marL="3000375" indent="0" algn="ctr">
              <a:buNone/>
              <a:defRPr>
                <a:solidFill>
                  <a:schemeClr val="tx1">
                    <a:tint val="75000"/>
                  </a:schemeClr>
                </a:solidFill>
              </a:defRPr>
            </a:lvl8pPr>
            <a:lvl9pPr marL="34290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15062" y="257473"/>
            <a:ext cx="1928813"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8625" y="257473"/>
            <a:ext cx="5643563"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a_emphasis-maroon">
    <p:bg>
      <p:bgPr>
        <a:solidFill>
          <a:schemeClr val="accent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C77B106-B89A-030A-5015-EBC196C99724}"/>
              </a:ext>
            </a:extLst>
          </p:cNvPr>
          <p:cNvSpPr txBox="1">
            <a:spLocks/>
          </p:cNvSpPr>
          <p:nvPr/>
        </p:nvSpPr>
        <p:spPr>
          <a:xfrm>
            <a:off x="628651" y="6453189"/>
            <a:ext cx="1827423" cy="103875"/>
          </a:xfrm>
          <a:prstGeom prst="rect">
            <a:avLst/>
          </a:prstGeom>
          <a:noFill/>
          <a:ln>
            <a:noFill/>
          </a:ln>
        </p:spPr>
        <p:txBody>
          <a:bodyPr wrap="none" lIns="0" tIns="0" rIns="0" bIns="0">
            <a:spAutoFit/>
          </a:bodyPr>
          <a:lstStyle/>
          <a:p>
            <a:pPr eaLnBrk="1" fontAlgn="auto" hangingPunct="1">
              <a:lnSpc>
                <a:spcPct val="90000"/>
              </a:lnSpc>
              <a:spcBef>
                <a:spcPts val="750"/>
              </a:spcBef>
              <a:spcAft>
                <a:spcPts val="0"/>
              </a:spcAft>
              <a:buFont typeface="Arial" panose="020B0604020202020204" pitchFamily="34" charset="0"/>
              <a:buNone/>
              <a:defRPr/>
            </a:pPr>
            <a:r>
              <a:rPr lang="en-US" sz="750" b="0" i="0" spc="113">
                <a:solidFill>
                  <a:schemeClr val="bg1">
                    <a:lumMod val="85000"/>
                  </a:schemeClr>
                </a:solidFill>
                <a:latin typeface="Arial" panose="020B0604020202020204" pitchFamily="34" charset="0"/>
                <a:cs typeface="Arial" panose="020B0604020202020204" pitchFamily="34" charset="0"/>
              </a:rPr>
              <a:t>LOYOLA UNIVERSITY CHICAGO</a:t>
            </a:r>
          </a:p>
        </p:txBody>
      </p:sp>
      <p:sp>
        <p:nvSpPr>
          <p:cNvPr id="2" name="Text Placeholder 6"/>
          <p:cNvSpPr>
            <a:spLocks noGrp="1"/>
          </p:cNvSpPr>
          <p:nvPr>
            <p:ph type="body" sz="quarter" idx="10" hasCustomPrompt="1"/>
          </p:nvPr>
        </p:nvSpPr>
        <p:spPr>
          <a:xfrm>
            <a:off x="628650" y="2667000"/>
            <a:ext cx="7928496" cy="3407522"/>
          </a:xfrm>
        </p:spPr>
        <p:txBody>
          <a:bodyPr lIns="0" tIns="0" rIns="0" bIns="0"/>
          <a:lstStyle>
            <a:lvl1pPr marL="0" indent="0">
              <a:buNone/>
              <a:defRPr b="0" i="0">
                <a:solidFill>
                  <a:schemeClr val="bg1"/>
                </a:solidFill>
              </a:defRPr>
            </a:lvl1pPr>
            <a:lvl2pPr>
              <a:defRPr b="0" i="0">
                <a:solidFill>
                  <a:schemeClr val="bg1"/>
                </a:solidFill>
              </a:defRPr>
            </a:lvl2pPr>
            <a:lvl3pPr>
              <a:defRPr b="0" i="0">
                <a:solidFill>
                  <a:schemeClr val="bg1"/>
                </a:solidFill>
              </a:defRPr>
            </a:lvl3pPr>
            <a:lvl4pPr>
              <a:defRPr b="0" i="0">
                <a:solidFill>
                  <a:schemeClr val="bg1"/>
                </a:solidFill>
              </a:defRPr>
            </a:lvl4pPr>
            <a:lvl5pPr>
              <a:defRPr b="0" i="0">
                <a:solidFill>
                  <a:schemeClr val="bg1"/>
                </a:solidFill>
              </a:defRPr>
            </a:lvl5pPr>
          </a:lstStyle>
          <a:p>
            <a:pPr lvl="0"/>
            <a:r>
              <a:rPr lang="en-US"/>
              <a:t>Click to edit add text</a:t>
            </a:r>
          </a:p>
          <a:p>
            <a:pPr lvl="1"/>
            <a:r>
              <a:rPr lang="en-US"/>
              <a:t>Second level</a:t>
            </a:r>
          </a:p>
          <a:p>
            <a:pPr lvl="2"/>
            <a:r>
              <a:rPr lang="en-US"/>
              <a:t>Third level</a:t>
            </a:r>
          </a:p>
          <a:p>
            <a:pPr lvl="3"/>
            <a:r>
              <a:rPr lang="en-US"/>
              <a:t>Fourth level</a:t>
            </a:r>
          </a:p>
          <a:p>
            <a:pPr lvl="4"/>
            <a:r>
              <a:rPr lang="en-US"/>
              <a:t>Fifth level</a:t>
            </a:r>
          </a:p>
        </p:txBody>
      </p:sp>
      <p:sp>
        <p:nvSpPr>
          <p:cNvPr id="9" name="Text Placeholder 23"/>
          <p:cNvSpPr>
            <a:spLocks noGrp="1"/>
          </p:cNvSpPr>
          <p:nvPr>
            <p:ph type="body" sz="quarter" idx="16" hasCustomPrompt="1"/>
          </p:nvPr>
        </p:nvSpPr>
        <p:spPr>
          <a:xfrm>
            <a:off x="4901736" y="6452611"/>
            <a:ext cx="3650839" cy="138499"/>
          </a:xfrm>
        </p:spPr>
        <p:txBody>
          <a:bodyPr lIns="0" tIns="0" rIns="0" bIns="0" rtlCol="0">
            <a:noAutofit/>
          </a:bodyPr>
          <a:lstStyle>
            <a:lvl1pPr marL="0" indent="0" algn="r">
              <a:buNone/>
              <a:defRPr lang="en-US" sz="750" b="0" i="0" cap="all" spc="113" baseline="0" dirty="0">
                <a:solidFill>
                  <a:schemeClr val="bg1">
                    <a:lumMod val="85000"/>
                  </a:schemeClr>
                </a:solidFill>
              </a:defRPr>
            </a:lvl1pPr>
          </a:lstStyle>
          <a:p>
            <a:pPr lvl="0"/>
            <a:r>
              <a:rPr lang="en-US"/>
              <a:t>Click to add unit name</a:t>
            </a:r>
          </a:p>
        </p:txBody>
      </p:sp>
      <p:sp>
        <p:nvSpPr>
          <p:cNvPr id="10" name="Text Placeholder 8">
            <a:extLst>
              <a:ext uri="{FF2B5EF4-FFF2-40B4-BE49-F238E27FC236}">
                <a16:creationId xmlns:a16="http://schemas.microsoft.com/office/drawing/2014/main" id="{255BB3E5-692F-DBF8-1A96-E5BA96876DFF}"/>
              </a:ext>
            </a:extLst>
          </p:cNvPr>
          <p:cNvSpPr>
            <a:spLocks noGrp="1"/>
          </p:cNvSpPr>
          <p:nvPr>
            <p:ph type="body" sz="quarter" idx="22" hasCustomPrompt="1"/>
          </p:nvPr>
        </p:nvSpPr>
        <p:spPr>
          <a:xfrm>
            <a:off x="624078" y="1819657"/>
            <a:ext cx="7940258" cy="221599"/>
          </a:xfrm>
        </p:spPr>
        <p:txBody>
          <a:bodyPr wrap="square" lIns="0" tIns="0" rIns="0" bIns="0">
            <a:noAutofit/>
          </a:bodyPr>
          <a:lstStyle>
            <a:lvl1pPr marL="0" indent="0" algn="l" defTabSz="685800" rtl="0" eaLnBrk="1" latinLnBrk="0" hangingPunct="1">
              <a:lnSpc>
                <a:spcPct val="90000"/>
              </a:lnSpc>
              <a:spcBef>
                <a:spcPts val="750"/>
              </a:spcBef>
              <a:buFont typeface="Arial" panose="020B0604020202020204" pitchFamily="34" charset="0"/>
              <a:buNone/>
              <a:defRPr lang="en-US" sz="1200" b="1" i="0" kern="1200" cap="all" spc="30" baseline="0" dirty="0">
                <a:solidFill>
                  <a:schemeClr val="accent2"/>
                </a:solidFill>
                <a:latin typeface="Arial" panose="020B0604020202020204" pitchFamily="34" charset="0"/>
                <a:ea typeface="+mn-ea"/>
                <a:cs typeface="Arial" panose="020B0604020202020204" pitchFamily="34" charset="0"/>
              </a:defRPr>
            </a:lvl1pPr>
          </a:lstStyle>
          <a:p>
            <a:pPr lvl="0"/>
            <a:r>
              <a:rPr lang="en-US"/>
              <a:t>Click to add text</a:t>
            </a:r>
          </a:p>
        </p:txBody>
      </p:sp>
      <p:sp>
        <p:nvSpPr>
          <p:cNvPr id="11" name="Text Placeholder 8">
            <a:extLst>
              <a:ext uri="{FF2B5EF4-FFF2-40B4-BE49-F238E27FC236}">
                <a16:creationId xmlns:a16="http://schemas.microsoft.com/office/drawing/2014/main" id="{A5A9CF36-2408-77EA-D0E8-AA9C687D27AB}"/>
              </a:ext>
            </a:extLst>
          </p:cNvPr>
          <p:cNvSpPr>
            <a:spLocks noGrp="1"/>
          </p:cNvSpPr>
          <p:nvPr>
            <p:ph type="body" sz="quarter" idx="11" hasCustomPrompt="1"/>
          </p:nvPr>
        </p:nvSpPr>
        <p:spPr>
          <a:xfrm>
            <a:off x="628650" y="376015"/>
            <a:ext cx="7923924" cy="1314674"/>
          </a:xfrm>
        </p:spPr>
        <p:txBody>
          <a:bodyPr lIns="0" tIns="0" rIns="0" bIns="0" anchor="b"/>
          <a:lstStyle>
            <a:lvl1pPr marL="0" indent="0" algn="l" defTabSz="685800" rtl="0" eaLnBrk="1" latinLnBrk="0" hangingPunct="1">
              <a:lnSpc>
                <a:spcPct val="90000"/>
              </a:lnSpc>
              <a:spcBef>
                <a:spcPct val="0"/>
              </a:spcBef>
              <a:buNone/>
              <a:defRPr lang="en-US" sz="2700" b="1" i="0" kern="3000" spc="0" baseline="0" dirty="0" smtClean="0">
                <a:solidFill>
                  <a:schemeClr val="bg1"/>
                </a:solidFill>
                <a:latin typeface="Arial" panose="020B0604020202020204" pitchFamily="34" charset="0"/>
                <a:ea typeface="+mj-ea"/>
                <a:cs typeface="Arial" panose="020B0604020202020204" pitchFamily="34" charset="0"/>
              </a:defRPr>
            </a:lvl1pPr>
          </a:lstStyle>
          <a:p>
            <a:pPr lvl="0"/>
            <a:r>
              <a:rPr lang="en-US"/>
              <a:t>Click to add headline</a:t>
            </a:r>
          </a:p>
        </p:txBody>
      </p:sp>
      <p:sp>
        <p:nvSpPr>
          <p:cNvPr id="8" name="Rectangle 7">
            <a:extLst>
              <a:ext uri="{FF2B5EF4-FFF2-40B4-BE49-F238E27FC236}">
                <a16:creationId xmlns:a16="http://schemas.microsoft.com/office/drawing/2014/main" id="{E02E218B-2BC8-ADC0-3977-560479EE7829}"/>
              </a:ext>
            </a:extLst>
          </p:cNvPr>
          <p:cNvSpPr/>
          <p:nvPr userDrawn="1"/>
        </p:nvSpPr>
        <p:spPr>
          <a:xfrm>
            <a:off x="6949441" y="1"/>
            <a:ext cx="2194560" cy="1682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0" i="0">
              <a:latin typeface="Arial" panose="020B0604020202020204" pitchFamily="34" charset="0"/>
            </a:endParaRPr>
          </a:p>
        </p:txBody>
      </p:sp>
    </p:spTree>
    <p:extLst>
      <p:ext uri="{BB962C8B-B14F-4D97-AF65-F5344CB8AC3E}">
        <p14:creationId xmlns:p14="http://schemas.microsoft.com/office/powerpoint/2010/main" val="4056112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168" y="4131469"/>
            <a:ext cx="7286625" cy="1276945"/>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677168" y="2725044"/>
            <a:ext cx="7286625" cy="1406425"/>
          </a:xfrm>
        </p:spPr>
        <p:txBody>
          <a:bodyPr anchor="b"/>
          <a:lstStyle>
            <a:lvl1pPr marL="0" indent="0">
              <a:buNone/>
              <a:defRPr sz="1875">
                <a:solidFill>
                  <a:schemeClr val="tx1">
                    <a:tint val="75000"/>
                  </a:schemeClr>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28625" y="1500188"/>
            <a:ext cx="3786188"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57687" y="1500188"/>
            <a:ext cx="3786188"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8625" y="1439168"/>
            <a:ext cx="3787676"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4" name="Content Placeholder 3"/>
          <p:cNvSpPr>
            <a:spLocks noGrp="1"/>
          </p:cNvSpPr>
          <p:nvPr>
            <p:ph sz="half" idx="2"/>
          </p:nvPr>
        </p:nvSpPr>
        <p:spPr>
          <a:xfrm>
            <a:off x="428625" y="2038945"/>
            <a:ext cx="3787676"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354711" y="1439168"/>
            <a:ext cx="3789164"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6" name="Content Placeholder 5"/>
          <p:cNvSpPr>
            <a:spLocks noGrp="1"/>
          </p:cNvSpPr>
          <p:nvPr>
            <p:ph sz="quarter" idx="4"/>
          </p:nvPr>
        </p:nvSpPr>
        <p:spPr>
          <a:xfrm>
            <a:off x="4354711" y="2038945"/>
            <a:ext cx="3789164"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8626" y="255984"/>
            <a:ext cx="2820293" cy="1089422"/>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3351609" y="255985"/>
            <a:ext cx="4792266" cy="5487293"/>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28626" y="1345406"/>
            <a:ext cx="2820293" cy="4397872"/>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270" y="4500562"/>
            <a:ext cx="5143500" cy="531317"/>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1680270" y="574477"/>
            <a:ext cx="5143500" cy="3857625"/>
          </a:xfrm>
        </p:spPr>
        <p:txBody>
          <a:bodyPr/>
          <a:lstStyle>
            <a:lvl1pPr marL="0" indent="0">
              <a:buNone/>
              <a:defRPr sz="3000"/>
            </a:lvl1pPr>
            <a:lvl2pPr marL="428625" indent="0">
              <a:buNone/>
              <a:defRPr sz="2625"/>
            </a:lvl2pPr>
            <a:lvl3pPr marL="857250" indent="0">
              <a:buNone/>
              <a:defRPr sz="2250"/>
            </a:lvl3pPr>
            <a:lvl4pPr marL="1285875" indent="0">
              <a:buNone/>
              <a:defRPr sz="1875"/>
            </a:lvl4pPr>
            <a:lvl5pPr marL="1714500" indent="0">
              <a:buNone/>
              <a:defRPr sz="1875"/>
            </a:lvl5pPr>
            <a:lvl6pPr marL="2143125" indent="0">
              <a:buNone/>
              <a:defRPr sz="1875"/>
            </a:lvl6pPr>
            <a:lvl7pPr marL="2571750" indent="0">
              <a:buNone/>
              <a:defRPr sz="1875"/>
            </a:lvl7pPr>
            <a:lvl8pPr marL="3000375" indent="0">
              <a:buNone/>
              <a:defRPr sz="1875"/>
            </a:lvl8pPr>
            <a:lvl9pPr marL="3429000" indent="0">
              <a:buNone/>
              <a:defRPr sz="1875"/>
            </a:lvl9pPr>
          </a:lstStyle>
          <a:p>
            <a:endParaRPr lang="en-US"/>
          </a:p>
        </p:txBody>
      </p:sp>
      <p:sp>
        <p:nvSpPr>
          <p:cNvPr id="4" name="Text Placeholder 3"/>
          <p:cNvSpPr>
            <a:spLocks noGrp="1"/>
          </p:cNvSpPr>
          <p:nvPr>
            <p:ph type="body" sz="half" idx="2"/>
          </p:nvPr>
        </p:nvSpPr>
        <p:spPr>
          <a:xfrm>
            <a:off x="1680270" y="5031879"/>
            <a:ext cx="5143500" cy="754558"/>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8625" y="257473"/>
            <a:ext cx="7715250" cy="1071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28625" y="1500188"/>
            <a:ext cx="7715250" cy="4243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28625" y="5959078"/>
            <a:ext cx="2000250" cy="342305"/>
          </a:xfrm>
          <a:prstGeom prst="rect">
            <a:avLst/>
          </a:prstGeom>
        </p:spPr>
        <p:txBody>
          <a:bodyPr vert="horz" lIns="91440" tIns="45720" rIns="91440" bIns="45720" rtlCol="0" anchor="ctr"/>
          <a:lstStyle>
            <a:lvl1pPr algn="l">
              <a:defRPr sz="1125">
                <a:solidFill>
                  <a:schemeClr val="tx1">
                    <a:tint val="75000"/>
                  </a:schemeClr>
                </a:solidFill>
              </a:defRPr>
            </a:lvl1pPr>
          </a:lstStyle>
          <a:p>
            <a:fld id="{1D8BD707-D9CF-40AE-B4C6-C98DA3205C09}" type="datetimeFigureOut">
              <a:rPr lang="en-US" smtClean="0"/>
              <a:pPr/>
              <a:t>1/30/2026</a:t>
            </a:fld>
            <a:endParaRPr lang="en-US"/>
          </a:p>
        </p:txBody>
      </p:sp>
      <p:sp>
        <p:nvSpPr>
          <p:cNvPr id="5" name="Footer Placeholder 4"/>
          <p:cNvSpPr>
            <a:spLocks noGrp="1"/>
          </p:cNvSpPr>
          <p:nvPr>
            <p:ph type="ftr" sz="quarter" idx="3"/>
          </p:nvPr>
        </p:nvSpPr>
        <p:spPr>
          <a:xfrm>
            <a:off x="2928938" y="5959078"/>
            <a:ext cx="2714625" cy="342305"/>
          </a:xfrm>
          <a:prstGeom prst="rect">
            <a:avLst/>
          </a:prstGeom>
        </p:spPr>
        <p:txBody>
          <a:bodyPr vert="horz" lIns="91440" tIns="45720" rIns="91440" bIns="45720" rtlCol="0" anchor="ctr"/>
          <a:lstStyle>
            <a:lvl1pPr algn="ctr">
              <a:defRPr sz="112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143625" y="5959078"/>
            <a:ext cx="2000250" cy="342305"/>
          </a:xfrm>
          <a:prstGeom prst="rect">
            <a:avLst/>
          </a:prstGeom>
        </p:spPr>
        <p:txBody>
          <a:bodyPr vert="horz" lIns="91440" tIns="45720" rIns="91440" bIns="45720" rtlCol="0" anchor="ctr"/>
          <a:lstStyle>
            <a:lvl1pPr algn="r">
              <a:defRPr sz="1125">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www.caremark.com/" TargetMode="External"/><Relationship Id="rId5" Type="http://schemas.openxmlformats.org/officeDocument/2006/relationships/image" Target="../media/image30.sv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4.svg"/><Relationship Id="rId11" Type="http://schemas.openxmlformats.org/officeDocument/2006/relationships/image" Target="../media/image39.jpe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slides/_rels/slide14.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svg"/><Relationship Id="rId9" Type="http://schemas.openxmlformats.org/officeDocument/2006/relationships/hyperlink" Target="http://www.aetna.com/loyola"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svg"/></Relationships>
</file>

<file path=ppt/slides/_rels/slide16.xml.rels><?xml version="1.0" encoding="UTF-8" standalone="yes"?>
<Relationships xmlns="http://schemas.openxmlformats.org/package/2006/relationships"><Relationship Id="rId8" Type="http://schemas.openxmlformats.org/officeDocument/2006/relationships/image" Target="../media/image62.svg"/><Relationship Id="rId13" Type="http://schemas.openxmlformats.org/officeDocument/2006/relationships/image" Target="../media/image67.png"/><Relationship Id="rId18" Type="http://schemas.openxmlformats.org/officeDocument/2006/relationships/image" Target="../media/image72.svg"/><Relationship Id="rId3" Type="http://schemas.openxmlformats.org/officeDocument/2006/relationships/image" Target="../media/image57.png"/><Relationship Id="rId21" Type="http://schemas.openxmlformats.org/officeDocument/2006/relationships/image" Target="../media/image75.png"/><Relationship Id="rId7" Type="http://schemas.openxmlformats.org/officeDocument/2006/relationships/image" Target="../media/image61.png"/><Relationship Id="rId12" Type="http://schemas.openxmlformats.org/officeDocument/2006/relationships/image" Target="../media/image66.svg"/><Relationship Id="rId17" Type="http://schemas.openxmlformats.org/officeDocument/2006/relationships/image" Target="../media/image71.png"/><Relationship Id="rId2" Type="http://schemas.openxmlformats.org/officeDocument/2006/relationships/notesSlide" Target="../notesSlides/notesSlide16.xml"/><Relationship Id="rId16" Type="http://schemas.openxmlformats.org/officeDocument/2006/relationships/image" Target="../media/image70.svg"/><Relationship Id="rId20" Type="http://schemas.openxmlformats.org/officeDocument/2006/relationships/image" Target="../media/image74.svg"/><Relationship Id="rId1" Type="http://schemas.openxmlformats.org/officeDocument/2006/relationships/slideLayout" Target="../slideLayouts/slideLayout7.xml"/><Relationship Id="rId6" Type="http://schemas.openxmlformats.org/officeDocument/2006/relationships/image" Target="../media/image60.svg"/><Relationship Id="rId11" Type="http://schemas.openxmlformats.org/officeDocument/2006/relationships/image" Target="../media/image65.png"/><Relationship Id="rId24" Type="http://schemas.openxmlformats.org/officeDocument/2006/relationships/image" Target="../media/image78.svg"/><Relationship Id="rId5" Type="http://schemas.openxmlformats.org/officeDocument/2006/relationships/image" Target="../media/image59.png"/><Relationship Id="rId15" Type="http://schemas.openxmlformats.org/officeDocument/2006/relationships/image" Target="../media/image69.png"/><Relationship Id="rId23" Type="http://schemas.openxmlformats.org/officeDocument/2006/relationships/image" Target="../media/image77.png"/><Relationship Id="rId10" Type="http://schemas.openxmlformats.org/officeDocument/2006/relationships/image" Target="../media/image64.svg"/><Relationship Id="rId19" Type="http://schemas.openxmlformats.org/officeDocument/2006/relationships/image" Target="../media/image73.png"/><Relationship Id="rId4" Type="http://schemas.openxmlformats.org/officeDocument/2006/relationships/image" Target="../media/image58.svg"/><Relationship Id="rId9" Type="http://schemas.openxmlformats.org/officeDocument/2006/relationships/image" Target="../media/image63.png"/><Relationship Id="rId14" Type="http://schemas.openxmlformats.org/officeDocument/2006/relationships/image" Target="../media/image68.svg"/><Relationship Id="rId22" Type="http://schemas.openxmlformats.org/officeDocument/2006/relationships/image" Target="../media/image76.svg"/></Relationships>
</file>

<file path=ppt/slides/_rels/slide1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svg"/></Relationships>
</file>

<file path=ppt/slides/_rels/slide18.xml.rels><?xml version="1.0" encoding="UTF-8" standalone="yes"?>
<Relationships xmlns="http://schemas.openxmlformats.org/package/2006/relationships"><Relationship Id="rId8" Type="http://schemas.openxmlformats.org/officeDocument/2006/relationships/image" Target="../media/image86.svg"/><Relationship Id="rId3" Type="http://schemas.openxmlformats.org/officeDocument/2006/relationships/image" Target="../media/image83.png"/><Relationship Id="rId7" Type="http://schemas.openxmlformats.org/officeDocument/2006/relationships/image" Target="../media/image85.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hyperlink" Target="http://www.aetna.com/" TargetMode="External"/><Relationship Id="rId5" Type="http://schemas.openxmlformats.org/officeDocument/2006/relationships/hyperlink" Target="http://www.vsp.com/" TargetMode="External"/><Relationship Id="rId4" Type="http://schemas.openxmlformats.org/officeDocument/2006/relationships/image" Target="../media/image84.svg"/><Relationship Id="rId9" Type="http://schemas.openxmlformats.org/officeDocument/2006/relationships/image" Target="../media/image87.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93.svg"/><Relationship Id="rId3" Type="http://schemas.openxmlformats.org/officeDocument/2006/relationships/image" Target="../media/image88.png"/><Relationship Id="rId7" Type="http://schemas.openxmlformats.org/officeDocument/2006/relationships/image" Target="../media/image92.png"/><Relationship Id="rId12" Type="http://schemas.openxmlformats.org/officeDocument/2006/relationships/hyperlink" Target="mailto:benefits@luc.edu"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91.svg"/><Relationship Id="rId11" Type="http://schemas.openxmlformats.org/officeDocument/2006/relationships/image" Target="../media/image95.svg"/><Relationship Id="rId5" Type="http://schemas.openxmlformats.org/officeDocument/2006/relationships/image" Target="../media/image90.png"/><Relationship Id="rId10" Type="http://schemas.openxmlformats.org/officeDocument/2006/relationships/image" Target="../media/image94.png"/><Relationship Id="rId4" Type="http://schemas.openxmlformats.org/officeDocument/2006/relationships/image" Target="../media/image89.svg"/><Relationship Id="rId9" Type="http://schemas.openxmlformats.org/officeDocument/2006/relationships/hyperlink" Target="https://ess.luc.edu/"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99.svg"/><Relationship Id="rId5" Type="http://schemas.openxmlformats.org/officeDocument/2006/relationships/image" Target="../media/image98.png"/><Relationship Id="rId4" Type="http://schemas.openxmlformats.org/officeDocument/2006/relationships/image" Target="../media/image97.svg"/></Relationships>
</file>

<file path=ppt/slides/_rels/slide22.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05.svg"/><Relationship Id="rId11" Type="http://schemas.openxmlformats.org/officeDocument/2006/relationships/image" Target="../media/image110.svg"/><Relationship Id="rId5" Type="http://schemas.openxmlformats.org/officeDocument/2006/relationships/image" Target="../media/image104.png"/><Relationship Id="rId10" Type="http://schemas.openxmlformats.org/officeDocument/2006/relationships/image" Target="../media/image109.png"/><Relationship Id="rId4" Type="http://schemas.openxmlformats.org/officeDocument/2006/relationships/image" Target="../media/image103.svg"/><Relationship Id="rId9" Type="http://schemas.openxmlformats.org/officeDocument/2006/relationships/image" Target="../media/image108.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www.transamerica.com"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18/10/relationships/comments" Target="../comments/modernComment_18F_C9441653.xml"/><Relationship Id="rId7" Type="http://schemas.openxmlformats.org/officeDocument/2006/relationships/image" Target="../media/image34.svg"/><Relationship Id="rId12" Type="http://schemas.openxmlformats.org/officeDocument/2006/relationships/hyperlink" Target="https://www.fshealth.com/"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2.sv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svg"/></Relationships>
</file>

<file path=ppt/slides/_rels/slide27.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114.svg"/><Relationship Id="rId5" Type="http://schemas.openxmlformats.org/officeDocument/2006/relationships/image" Target="../media/image113.png"/><Relationship Id="rId4" Type="http://schemas.openxmlformats.org/officeDocument/2006/relationships/image" Target="../media/image112.svg"/></Relationships>
</file>

<file path=ppt/slides/_rels/slide28.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sv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3.xml.rels><?xml version="1.0" encoding="UTF-8" standalone="yes"?>
<Relationships xmlns="http://schemas.openxmlformats.org/package/2006/relationships"><Relationship Id="rId3" Type="http://schemas.openxmlformats.org/officeDocument/2006/relationships/hyperlink" Target="mailto:benefits@LUC.edu"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www.luc.edu/hr"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15.png"/><Relationship Id="rId7" Type="http://schemas.openxmlformats.org/officeDocument/2006/relationships/hyperlink" Target="http://www.metlife.com/mybenefits"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hyperlink" Target="https://www.luc.edu/hr/benefits_disabilityinsurance/" TargetMode="External"/><Relationship Id="rId5" Type="http://schemas.openxmlformats.org/officeDocument/2006/relationships/image" Target="../media/image122.svg"/><Relationship Id="rId4" Type="http://schemas.openxmlformats.org/officeDocument/2006/relationships/image" Target="../media/image121.png"/></Relationships>
</file>

<file path=ppt/slides/_rels/slide31.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hyperlink" Target="http://www.luc.edu/hr"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26.png"/></Relationships>
</file>

<file path=ppt/slides/_rels/slide33.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27.png"/><Relationship Id="rId7" Type="http://schemas.openxmlformats.org/officeDocument/2006/relationships/image" Target="../media/image131.sv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30.png"/><Relationship Id="rId5" Type="http://schemas.openxmlformats.org/officeDocument/2006/relationships/image" Target="../media/image129.svg"/><Relationship Id="rId10" Type="http://schemas.openxmlformats.org/officeDocument/2006/relationships/image" Target="../media/image134.svg"/><Relationship Id="rId4" Type="http://schemas.openxmlformats.org/officeDocument/2006/relationships/image" Target="../media/image128.png"/><Relationship Id="rId9" Type="http://schemas.openxmlformats.org/officeDocument/2006/relationships/image" Target="../media/image133.png"/></Relationships>
</file>

<file path=ppt/slides/_rels/slide34.xml.rels><?xml version="1.0" encoding="UTF-8" standalone="yes"?>
<Relationships xmlns="http://schemas.openxmlformats.org/package/2006/relationships"><Relationship Id="rId8" Type="http://schemas.openxmlformats.org/officeDocument/2006/relationships/hyperlink" Target="http://www.luc.edu/hr" TargetMode="External"/><Relationship Id="rId3" Type="http://schemas.openxmlformats.org/officeDocument/2006/relationships/image" Target="../media/image3.png"/><Relationship Id="rId7" Type="http://schemas.openxmlformats.org/officeDocument/2006/relationships/hyperlink" Target="mailto:benefits@LUC.edu"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35.png"/><Relationship Id="rId5" Type="http://schemas.openxmlformats.org/officeDocument/2006/relationships/image" Target="../media/image14.png"/><Relationship Id="rId4" Type="http://schemas.openxmlformats.org/officeDocument/2006/relationships/image" Target="../media/image25.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www.luc.edu/hr" TargetMode="Externa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0.sv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3.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hyperlink" Target="mailto:ITSServiceDesk@luc.edu" TargetMode="External"/><Relationship Id="rId4" Type="http://schemas.openxmlformats.org/officeDocument/2006/relationships/hyperlink" Target="https://ess.luc.edu/"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438" y="164124"/>
            <a:ext cx="8867002" cy="6509206"/>
            <a:chOff x="0" y="0"/>
            <a:chExt cx="12610846" cy="9257538"/>
          </a:xfrm>
        </p:grpSpPr>
        <p:sp>
          <p:nvSpPr>
            <p:cNvPr id="3" name="Freeform 3"/>
            <p:cNvSpPr/>
            <p:nvPr/>
          </p:nvSpPr>
          <p:spPr>
            <a:xfrm>
              <a:off x="0" y="0"/>
              <a:ext cx="12610846" cy="9257538"/>
            </a:xfrm>
            <a:custGeom>
              <a:avLst/>
              <a:gdLst/>
              <a:ahLst/>
              <a:cxnLst/>
              <a:rect l="l" t="t" r="r" b="b"/>
              <a:pathLst>
                <a:path w="12610846" h="9257538">
                  <a:moveTo>
                    <a:pt x="0" y="0"/>
                  </a:moveTo>
                  <a:lnTo>
                    <a:pt x="12610846" y="0"/>
                  </a:lnTo>
                  <a:lnTo>
                    <a:pt x="12610846" y="9257538"/>
                  </a:lnTo>
                  <a:lnTo>
                    <a:pt x="0" y="9257538"/>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6818324" y="164124"/>
            <a:ext cx="2187238" cy="164128"/>
            <a:chOff x="0" y="0"/>
            <a:chExt cx="3110738" cy="233426"/>
          </a:xfrm>
        </p:grpSpPr>
        <p:sp>
          <p:nvSpPr>
            <p:cNvPr id="5" name="Freeform 5"/>
            <p:cNvSpPr/>
            <p:nvPr/>
          </p:nvSpPr>
          <p:spPr>
            <a:xfrm>
              <a:off x="0" y="0"/>
              <a:ext cx="3110738" cy="233426"/>
            </a:xfrm>
            <a:custGeom>
              <a:avLst/>
              <a:gdLst/>
              <a:ahLst/>
              <a:cxnLst/>
              <a:rect l="l" t="t" r="r" b="b"/>
              <a:pathLst>
                <a:path w="3110738" h="233426">
                  <a:moveTo>
                    <a:pt x="0" y="0"/>
                  </a:moveTo>
                  <a:lnTo>
                    <a:pt x="3110738" y="0"/>
                  </a:lnTo>
                  <a:lnTo>
                    <a:pt x="3110738" y="233426"/>
                  </a:lnTo>
                  <a:lnTo>
                    <a:pt x="0" y="233426"/>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6" name="Freeform 6"/>
          <p:cNvSpPr/>
          <p:nvPr/>
        </p:nvSpPr>
        <p:spPr>
          <a:xfrm>
            <a:off x="5742634" y="5825969"/>
            <a:ext cx="3052683" cy="661329"/>
          </a:xfrm>
          <a:custGeom>
            <a:avLst/>
            <a:gdLst/>
            <a:ahLst/>
            <a:cxnLst/>
            <a:rect l="l" t="t" r="r" b="b"/>
            <a:pathLst>
              <a:path w="3256195" h="705418">
                <a:moveTo>
                  <a:pt x="0" y="0"/>
                </a:moveTo>
                <a:lnTo>
                  <a:pt x="3256196" y="0"/>
                </a:lnTo>
                <a:lnTo>
                  <a:pt x="3256196" y="705417"/>
                </a:lnTo>
                <a:lnTo>
                  <a:pt x="0" y="705417"/>
                </a:lnTo>
                <a:lnTo>
                  <a:pt x="0" y="0"/>
                </a:lnTo>
                <a:close/>
              </a:path>
            </a:pathLst>
          </a:custGeom>
          <a:blipFill>
            <a:blip r:embed="rId3">
              <a:extLst>
                <a:ext uri="{96DAC541-7B7A-43D3-8B79-37D633B846F1}">
                  <asvg:svgBlip xmlns:asvg="http://schemas.microsoft.com/office/drawing/2016/SVG/main" r:embed="rId4"/>
                </a:ext>
              </a:extLst>
            </a:blip>
            <a:stretch>
              <a:fillRect t="-613" b="-613"/>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7" name="TextBox 7"/>
          <p:cNvSpPr txBox="1"/>
          <p:nvPr/>
        </p:nvSpPr>
        <p:spPr>
          <a:xfrm>
            <a:off x="348561" y="1091590"/>
            <a:ext cx="8446756" cy="3012428"/>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3888"/>
              </a:lnSpc>
            </a:pPr>
            <a:endParaRPr sz="1583" dirty="0"/>
          </a:p>
          <a:p>
            <a:pPr algn="l">
              <a:lnSpc>
                <a:spcPts val="3888"/>
              </a:lnSpc>
            </a:pPr>
            <a:r>
              <a:rPr lang="en-US" sz="9600" b="1" dirty="0">
                <a:solidFill>
                  <a:srgbClr val="FFCC00"/>
                </a:solidFill>
                <a:latin typeface="Myriad Bold"/>
                <a:ea typeface="Myriad Bold"/>
                <a:cs typeface="Myriad Bold"/>
                <a:sym typeface="Myriad Bold"/>
              </a:rPr>
              <a:t>2026</a:t>
            </a:r>
            <a:r>
              <a:rPr lang="en-US" sz="3600" b="1" dirty="0">
                <a:solidFill>
                  <a:srgbClr val="FFFFFF"/>
                </a:solidFill>
                <a:latin typeface="Myriad Bold"/>
                <a:ea typeface="Myriad Bold"/>
                <a:cs typeface="Myriad Bold"/>
                <a:sym typeface="Myriad Bold"/>
              </a:rPr>
              <a:t> </a:t>
            </a:r>
          </a:p>
          <a:p>
            <a:pPr algn="l">
              <a:lnSpc>
                <a:spcPts val="3888"/>
              </a:lnSpc>
            </a:pPr>
            <a:r>
              <a:rPr lang="en-US" sz="2800" b="1" dirty="0">
                <a:solidFill>
                  <a:srgbClr val="FFCC00"/>
                </a:solidFill>
                <a:latin typeface="Myriad Bold"/>
                <a:ea typeface="Myriad Bold"/>
                <a:cs typeface="Myriad Bold"/>
                <a:sym typeface="Myriad Bold"/>
              </a:rPr>
              <a:t>Loyola University </a:t>
            </a:r>
            <a:r>
              <a:rPr lang="en-US" sz="2800" b="1">
                <a:solidFill>
                  <a:srgbClr val="FFCC00"/>
                </a:solidFill>
                <a:latin typeface="Myriad Bold"/>
                <a:ea typeface="Myriad Bold"/>
                <a:cs typeface="Myriad Bold"/>
                <a:sym typeface="Myriad Bold"/>
              </a:rPr>
              <a:t>Chicago</a:t>
            </a:r>
            <a:endParaRPr lang="en-US" sz="2800" b="1">
              <a:solidFill>
                <a:srgbClr val="FFCC00"/>
              </a:solidFill>
              <a:latin typeface="Myriad Bold"/>
              <a:ea typeface="Myriad Bold"/>
              <a:cs typeface="Myriad Bold"/>
            </a:endParaRPr>
          </a:p>
          <a:p>
            <a:pPr algn="l">
              <a:lnSpc>
                <a:spcPts val="3888"/>
              </a:lnSpc>
            </a:pPr>
            <a:endParaRPr lang="en-US" sz="3200" b="1" dirty="0">
              <a:solidFill>
                <a:srgbClr val="FFFFFF"/>
              </a:solidFill>
              <a:latin typeface="Myriad Bold"/>
              <a:ea typeface="Myriad Bold"/>
              <a:cs typeface="Myriad Bold"/>
              <a:sym typeface="Myriad Bold"/>
            </a:endParaRPr>
          </a:p>
          <a:p>
            <a:pPr algn="l">
              <a:lnSpc>
                <a:spcPts val="3888"/>
              </a:lnSpc>
            </a:pPr>
            <a:r>
              <a:rPr lang="en-US" sz="4800" b="1" dirty="0">
                <a:solidFill>
                  <a:srgbClr val="FFFFFF"/>
                </a:solidFill>
                <a:latin typeface="Myriad Bold"/>
                <a:ea typeface="Myriad Bold"/>
                <a:cs typeface="Myriad Bold"/>
                <a:sym typeface="Myriad Bold"/>
              </a:rPr>
              <a:t>Faculty Benefits </a:t>
            </a:r>
          </a:p>
          <a:p>
            <a:pPr algn="l">
              <a:lnSpc>
                <a:spcPts val="3888"/>
              </a:lnSpc>
            </a:pPr>
            <a:r>
              <a:rPr lang="en-US" sz="4800" b="1" dirty="0">
                <a:solidFill>
                  <a:srgbClr val="FFFFFF"/>
                </a:solidFill>
                <a:latin typeface="Myriad Bold"/>
                <a:ea typeface="Myriad Bold"/>
                <a:cs typeface="Myriad Bold"/>
                <a:sym typeface="Myriad Bold"/>
              </a:rPr>
              <a:t>Orientation</a:t>
            </a:r>
          </a:p>
        </p:txBody>
      </p:sp>
    </p:spTree>
    <p:extLst>
      <p:ext uri="{BB962C8B-B14F-4D97-AF65-F5344CB8AC3E}">
        <p14:creationId xmlns:p14="http://schemas.microsoft.com/office/powerpoint/2010/main" val="2539722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16"/>
          <p:cNvSpPr/>
          <p:nvPr/>
        </p:nvSpPr>
        <p:spPr>
          <a:xfrm flipH="1">
            <a:off x="65027" y="3718560"/>
            <a:ext cx="9144000" cy="3139440"/>
          </a:xfrm>
          <a:custGeom>
            <a:avLst/>
            <a:gdLst/>
            <a:ahLst/>
            <a:cxnLst/>
            <a:rect l="l" t="t" r="r" b="b"/>
            <a:pathLst>
              <a:path w="9753600" h="3348736">
                <a:moveTo>
                  <a:pt x="9753600" y="0"/>
                </a:moveTo>
                <a:lnTo>
                  <a:pt x="0" y="0"/>
                </a:lnTo>
                <a:lnTo>
                  <a:pt x="0" y="3348736"/>
                </a:lnTo>
                <a:lnTo>
                  <a:pt x="9753600" y="3348736"/>
                </a:lnTo>
                <a:lnTo>
                  <a:pt x="9753600" y="0"/>
                </a:lnTo>
                <a:close/>
              </a:path>
            </a:pathLst>
          </a:custGeom>
          <a:blipFill>
            <a:blip r:embed="rId3">
              <a:alphaModFix amt="6999"/>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2" name="Group 2"/>
          <p:cNvGrpSpPr/>
          <p:nvPr/>
        </p:nvGrpSpPr>
        <p:grpSpPr>
          <a:xfrm>
            <a:off x="0" y="309565"/>
            <a:ext cx="9144000" cy="1631990"/>
            <a:chOff x="0" y="0"/>
            <a:chExt cx="13004800" cy="2321052"/>
          </a:xfrm>
        </p:grpSpPr>
        <p:sp>
          <p:nvSpPr>
            <p:cNvPr id="3" name="Freeform 3"/>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8" name="Group 8"/>
          <p:cNvGrpSpPr/>
          <p:nvPr/>
        </p:nvGrpSpPr>
        <p:grpSpPr>
          <a:xfrm>
            <a:off x="243842" y="-77700"/>
            <a:ext cx="7923924" cy="770936"/>
            <a:chOff x="0" y="0"/>
            <a:chExt cx="11269581" cy="1096443"/>
          </a:xfrm>
        </p:grpSpPr>
        <p:sp>
          <p:nvSpPr>
            <p:cNvPr id="9" name="Freeform 9"/>
            <p:cNvSpPr/>
            <p:nvPr/>
          </p:nvSpPr>
          <p:spPr>
            <a:xfrm>
              <a:off x="0" y="0"/>
              <a:ext cx="11269581" cy="1096443"/>
            </a:xfrm>
            <a:custGeom>
              <a:avLst/>
              <a:gdLst/>
              <a:ahLst/>
              <a:cxnLst/>
              <a:rect l="l" t="t" r="r" b="b"/>
              <a:pathLst>
                <a:path w="11269581" h="1096443">
                  <a:moveTo>
                    <a:pt x="0" y="0"/>
                  </a:moveTo>
                  <a:lnTo>
                    <a:pt x="11269581" y="0"/>
                  </a:lnTo>
                  <a:lnTo>
                    <a:pt x="11269581" y="1096443"/>
                  </a:lnTo>
                  <a:lnTo>
                    <a:pt x="0" y="1096443"/>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0" name="TextBox 10"/>
            <p:cNvSpPr txBox="1"/>
            <p:nvPr/>
          </p:nvSpPr>
          <p:spPr>
            <a:xfrm>
              <a:off x="0" y="-19050"/>
              <a:ext cx="11269581" cy="1115493"/>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nSpc>
                  <a:spcPts val="2590"/>
                </a:lnSpc>
              </a:pPr>
              <a:r>
                <a:rPr lang="en-US" sz="2350" b="1" spc="28">
                  <a:solidFill>
                    <a:srgbClr val="FFFFFF"/>
                  </a:solidFill>
                  <a:latin typeface="Myriad Bold"/>
                  <a:ea typeface="Myriad Bold"/>
                  <a:cs typeface="Myriad Bold"/>
                  <a:sym typeface="Myriad Bold"/>
                </a:rPr>
                <a:t>Medical Insurance –Aetna &amp; CVS Caremark</a:t>
              </a:r>
              <a:endParaRPr lang="en-US" sz="2350"/>
            </a:p>
          </p:txBody>
        </p:sp>
      </p:grpSp>
      <p:sp>
        <p:nvSpPr>
          <p:cNvPr id="15" name="TextBox 15"/>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graphicFrame>
        <p:nvGraphicFramePr>
          <p:cNvPr id="18" name="Table 17">
            <a:extLst>
              <a:ext uri="{FF2B5EF4-FFF2-40B4-BE49-F238E27FC236}">
                <a16:creationId xmlns:a16="http://schemas.microsoft.com/office/drawing/2014/main" id="{0A7B0F0C-AE92-370D-F32E-EF1ACC5D1578}"/>
              </a:ext>
            </a:extLst>
          </p:cNvPr>
          <p:cNvGraphicFramePr>
            <a:graphicFrameLocks noGrp="1"/>
          </p:cNvGraphicFramePr>
          <p:nvPr>
            <p:extLst>
              <p:ext uri="{D42A27DB-BD31-4B8C-83A1-F6EECF244321}">
                <p14:modId xmlns:p14="http://schemas.microsoft.com/office/powerpoint/2010/main" val="2573527610"/>
              </p:ext>
            </p:extLst>
          </p:nvPr>
        </p:nvGraphicFramePr>
        <p:xfrm>
          <a:off x="131164" y="1395959"/>
          <a:ext cx="9078098" cy="4821849"/>
        </p:xfrm>
        <a:graphic>
          <a:graphicData uri="http://schemas.openxmlformats.org/drawingml/2006/table">
            <a:tbl>
              <a:tblPr firstRow="1" bandRow="1">
                <a:tableStyleId>{5C22544A-7EE6-4342-B048-85BDC9FD1C3A}</a:tableStyleId>
              </a:tblPr>
              <a:tblGrid>
                <a:gridCol w="3074470">
                  <a:extLst>
                    <a:ext uri="{9D8B030D-6E8A-4147-A177-3AD203B41FA5}">
                      <a16:colId xmlns:a16="http://schemas.microsoft.com/office/drawing/2014/main" val="1072018423"/>
                    </a:ext>
                  </a:extLst>
                </a:gridCol>
                <a:gridCol w="2944455">
                  <a:extLst>
                    <a:ext uri="{9D8B030D-6E8A-4147-A177-3AD203B41FA5}">
                      <a16:colId xmlns:a16="http://schemas.microsoft.com/office/drawing/2014/main" val="2161258775"/>
                    </a:ext>
                  </a:extLst>
                </a:gridCol>
                <a:gridCol w="3059173">
                  <a:extLst>
                    <a:ext uri="{9D8B030D-6E8A-4147-A177-3AD203B41FA5}">
                      <a16:colId xmlns:a16="http://schemas.microsoft.com/office/drawing/2014/main" val="240867318"/>
                    </a:ext>
                  </a:extLst>
                </a:gridCol>
              </a:tblGrid>
              <a:tr h="218865">
                <a:tc>
                  <a:txBody>
                    <a:bodyPr/>
                    <a:lstStyle/>
                    <a:p>
                      <a:pPr>
                        <a:buNone/>
                      </a:pPr>
                      <a:r>
                        <a:rPr lang="en-US">
                          <a:solidFill>
                            <a:schemeClr val="bg1"/>
                          </a:solidFill>
                          <a:effectLst/>
                        </a:rPr>
                        <a:t>Review your Medical Plan Options</a:t>
                      </a:r>
                    </a:p>
                  </a:txBody>
                  <a:tcPr marL="0" marR="0" marT="0" marB="0" anchor="ctr">
                    <a:lnL>
                      <a:noFill/>
                    </a:lnL>
                    <a:lnR>
                      <a:noFill/>
                    </a:lnR>
                    <a:lnT>
                      <a:noFill/>
                    </a:lnT>
                    <a:lnB>
                      <a:noFill/>
                    </a:lnB>
                    <a:noFill/>
                  </a:tcPr>
                </a:tc>
                <a:tc>
                  <a:txBody>
                    <a:bodyPr/>
                    <a:lstStyle/>
                    <a:p>
                      <a:pPr marL="0" marR="0" algn="ctr" rtl="0" eaLnBrk="1" hangingPunct="1">
                        <a:buNone/>
                      </a:pPr>
                      <a:r>
                        <a:rPr lang="en-US" sz="2800" b="1" i="0">
                          <a:solidFill>
                            <a:schemeClr val="bg1"/>
                          </a:solidFill>
                          <a:effectLst/>
                          <a:latin typeface="Poppins"/>
                          <a:ea typeface="Calibri"/>
                          <a:cs typeface="Poppins"/>
                        </a:rPr>
                        <a:t>PPO</a:t>
                      </a:r>
                      <a:endParaRPr lang="en-US">
                        <a:solidFill>
                          <a:schemeClr val="bg1"/>
                        </a:solidFill>
                        <a:effectLst/>
                        <a:latin typeface="Poppins"/>
                        <a:ea typeface="Calibri"/>
                        <a:cs typeface="Poppins"/>
                      </a:endParaRPr>
                    </a:p>
                  </a:txBody>
                  <a:tcPr marL="0" marR="0" marT="0" marB="0" anchor="ctr">
                    <a:lnL>
                      <a:noFill/>
                    </a:lnL>
                    <a:lnR>
                      <a:noFill/>
                    </a:lnR>
                    <a:lnT>
                      <a:noFill/>
                    </a:lnT>
                    <a:lnB>
                      <a:noFill/>
                    </a:lnB>
                    <a:noFill/>
                  </a:tcPr>
                </a:tc>
                <a:tc>
                  <a:txBody>
                    <a:bodyPr/>
                    <a:lstStyle/>
                    <a:p>
                      <a:pPr marL="0" marR="0" algn="ctr" rtl="0" eaLnBrk="1" hangingPunct="1">
                        <a:buNone/>
                      </a:pPr>
                      <a:r>
                        <a:rPr lang="en-US" sz="2800" b="1" i="0">
                          <a:solidFill>
                            <a:schemeClr val="bg1"/>
                          </a:solidFill>
                          <a:effectLst/>
                          <a:latin typeface="Poppins"/>
                          <a:ea typeface="Calibri"/>
                          <a:cs typeface="Poppins"/>
                        </a:rPr>
                        <a:t>HDHP</a:t>
                      </a:r>
                      <a:endParaRPr lang="en-US">
                        <a:solidFill>
                          <a:schemeClr val="bg1"/>
                        </a:solidFill>
                        <a:effectLst/>
                        <a:latin typeface="Poppins"/>
                        <a:ea typeface="Calibri"/>
                        <a:cs typeface="Poppins"/>
                      </a:endParaRPr>
                    </a:p>
                  </a:txBody>
                  <a:tcPr marL="0" marR="0" marT="0" marB="0" anchor="ctr">
                    <a:lnL>
                      <a:noFill/>
                    </a:lnL>
                    <a:lnR>
                      <a:noFill/>
                    </a:lnR>
                    <a:lnT>
                      <a:noFill/>
                    </a:lnT>
                    <a:lnB>
                      <a:noFill/>
                    </a:lnB>
                    <a:noFill/>
                  </a:tcPr>
                </a:tc>
                <a:extLst>
                  <a:ext uri="{0D108BD9-81ED-4DB2-BD59-A6C34878D82A}">
                    <a16:rowId xmlns:a16="http://schemas.microsoft.com/office/drawing/2014/main" val="632012421"/>
                  </a:ext>
                </a:extLst>
              </a:tr>
              <a:tr h="147606">
                <a:tc>
                  <a:txBody>
                    <a:bodyPr/>
                    <a:lstStyle/>
                    <a:p>
                      <a:pPr>
                        <a:buNone/>
                      </a:pPr>
                      <a:endParaRPr lang="en-US">
                        <a:effectLst/>
                      </a:endParaRPr>
                    </a:p>
                  </a:txBody>
                  <a:tcPr marL="0" marR="0" marT="0" marB="0" anchor="ctr">
                    <a:lnL>
                      <a:noFill/>
                    </a:lnL>
                    <a:lnR>
                      <a:noFill/>
                    </a:lnR>
                    <a:lnT>
                      <a:noFill/>
                    </a:lnT>
                    <a:lnB>
                      <a:noFill/>
                    </a:lnB>
                    <a:noFill/>
                  </a:tcPr>
                </a:tc>
                <a:tc>
                  <a:txBody>
                    <a:bodyPr/>
                    <a:lstStyle/>
                    <a:p>
                      <a:pPr marR="0" algn="ctr" rtl="0" eaLnBrk="1" hangingPunct="1">
                        <a:buNone/>
                      </a:pPr>
                      <a:r>
                        <a:rPr lang="en-US" sz="1600" b="0" i="0">
                          <a:solidFill>
                            <a:srgbClr val="000000"/>
                          </a:solidFill>
                          <a:effectLst/>
                          <a:latin typeface="Poppins"/>
                          <a:cs typeface="Poppins"/>
                        </a:rPr>
                        <a:t>In-Network</a:t>
                      </a:r>
                      <a:endParaRPr lang="en-US">
                        <a:effectLst/>
                        <a:latin typeface="Poppins"/>
                        <a:cs typeface="Poppins"/>
                      </a:endParaRPr>
                    </a:p>
                  </a:txBody>
                  <a:tcPr marL="0" marR="0" marT="0" marB="0" anchor="ctr">
                    <a:lnL>
                      <a:noFill/>
                    </a:lnL>
                    <a:lnR>
                      <a:noFill/>
                    </a:lnR>
                    <a:lnT>
                      <a:noFill/>
                    </a:lnT>
                    <a:lnB>
                      <a:noFill/>
                    </a:lnB>
                    <a:noFill/>
                  </a:tcPr>
                </a:tc>
                <a:tc>
                  <a:txBody>
                    <a:bodyPr/>
                    <a:lstStyle/>
                    <a:p>
                      <a:pPr marR="0" algn="ctr" rtl="0" eaLnBrk="1" hangingPunct="1">
                        <a:buNone/>
                      </a:pPr>
                      <a:r>
                        <a:rPr lang="en-US" sz="1600" b="0" i="0">
                          <a:solidFill>
                            <a:srgbClr val="000000"/>
                          </a:solidFill>
                          <a:effectLst/>
                          <a:latin typeface="Poppins"/>
                          <a:cs typeface="Poppins"/>
                        </a:rPr>
                        <a:t>In-Network</a:t>
                      </a:r>
                      <a:endParaRPr lang="en-US">
                        <a:effectLst/>
                        <a:latin typeface="Poppins"/>
                        <a:cs typeface="Poppins"/>
                      </a:endParaRPr>
                    </a:p>
                  </a:txBody>
                  <a:tcPr marL="0" marR="0" marT="0" marB="0" anchor="ctr">
                    <a:lnL>
                      <a:noFill/>
                    </a:lnL>
                    <a:lnR>
                      <a:noFill/>
                    </a:lnR>
                    <a:lnT>
                      <a:noFill/>
                    </a:lnT>
                    <a:lnB>
                      <a:noFill/>
                    </a:lnB>
                    <a:noFill/>
                  </a:tcPr>
                </a:tc>
                <a:extLst>
                  <a:ext uri="{0D108BD9-81ED-4DB2-BD59-A6C34878D82A}">
                    <a16:rowId xmlns:a16="http://schemas.microsoft.com/office/drawing/2014/main" val="3295820361"/>
                  </a:ext>
                </a:extLst>
              </a:tr>
              <a:tr h="386831">
                <a:tc>
                  <a:txBody>
                    <a:bodyPr/>
                    <a:lstStyle/>
                    <a:p>
                      <a:pPr marL="0" marR="0" indent="0" algn="l" rtl="0" eaLnBrk="1" fontAlgn="auto" latinLnBrk="0" hangingPunct="1">
                        <a:buNone/>
                      </a:pPr>
                      <a:r>
                        <a:rPr lang="en-US" sz="1100" b="1" i="0" kern="1200">
                          <a:solidFill>
                            <a:srgbClr val="000000"/>
                          </a:solidFill>
                          <a:effectLst/>
                          <a:latin typeface="Poppins"/>
                          <a:ea typeface="Roboto Bold"/>
                          <a:cs typeface="Poppins"/>
                        </a:rPr>
                        <a:t>Deductible</a:t>
                      </a:r>
                      <a:r>
                        <a:rPr lang="en-US" sz="1100" b="0" i="0" kern="1200">
                          <a:solidFill>
                            <a:srgbClr val="000000"/>
                          </a:solidFill>
                          <a:effectLst/>
                          <a:latin typeface="Poppins"/>
                          <a:ea typeface="Roboto Bold"/>
                          <a:cs typeface="Poppins"/>
                        </a:rPr>
                        <a:t> </a:t>
                      </a:r>
                      <a:endParaRPr lang="en-US" sz="1100">
                        <a:effectLst/>
                        <a:latin typeface="Poppins"/>
                        <a:ea typeface="Roboto Bold"/>
                        <a:cs typeface="Poppins"/>
                      </a:endParaRPr>
                    </a:p>
                    <a:p>
                      <a:pPr marL="0" marR="0" indent="173355" algn="l" rtl="0" eaLnBrk="1" fontAlgn="auto" latinLnBrk="0" hangingPunct="1">
                        <a:buNone/>
                      </a:pPr>
                      <a:r>
                        <a:rPr lang="en-US" sz="1100" b="0" i="0" kern="1200">
                          <a:solidFill>
                            <a:srgbClr val="000000"/>
                          </a:solidFill>
                          <a:effectLst/>
                          <a:latin typeface="Poppins"/>
                          <a:ea typeface="Roboto Bold"/>
                          <a:cs typeface="Poppins"/>
                        </a:rPr>
                        <a:t>Individuals </a:t>
                      </a:r>
                      <a:endParaRPr lang="en-US" sz="1100">
                        <a:effectLst/>
                        <a:latin typeface="Poppins"/>
                        <a:ea typeface="Roboto Bold"/>
                        <a:cs typeface="Poppins"/>
                      </a:endParaRPr>
                    </a:p>
                    <a:p>
                      <a:pPr marL="0" marR="0" indent="173355" algn="l" rtl="0" eaLnBrk="1" fontAlgn="auto" latinLnBrk="0" hangingPunct="1">
                        <a:buNone/>
                      </a:pPr>
                      <a:r>
                        <a:rPr lang="en-US" sz="1100" b="0" i="0" kern="1200">
                          <a:solidFill>
                            <a:srgbClr val="000000"/>
                          </a:solidFill>
                          <a:effectLst/>
                          <a:latin typeface="Poppins"/>
                          <a:ea typeface="Roboto Bold"/>
                          <a:cs typeface="Poppins"/>
                        </a:rPr>
                        <a:t>Family</a:t>
                      </a:r>
                      <a:endParaRPr lang="en-US" sz="1100">
                        <a:effectLst/>
                        <a:latin typeface="Poppins"/>
                        <a:ea typeface="Roboto Bold"/>
                        <a:cs typeface="Poppins"/>
                      </a:endParaRPr>
                    </a:p>
                  </a:txBody>
                  <a:tcPr marL="0" marR="0" marT="0" marB="0" anchor="ctr">
                    <a:lnL>
                      <a:noFill/>
                    </a:lnL>
                    <a:lnR>
                      <a:noFill/>
                    </a:lnR>
                    <a:lnT>
                      <a:noFill/>
                    </a:lnT>
                    <a:lnB>
                      <a:noFill/>
                    </a:lnB>
                    <a:noFill/>
                  </a:tcPr>
                </a:tc>
                <a:tc>
                  <a:txBody>
                    <a:bodyPr/>
                    <a:lstStyle/>
                    <a:p>
                      <a:pPr marR="0" algn="ctr" rtl="0" eaLnBrk="1" hangingPunct="1">
                        <a:buNone/>
                      </a:pPr>
                      <a:r>
                        <a:rPr lang="en-US" sz="1100" b="0" i="0" u="sng">
                          <a:solidFill>
                            <a:srgbClr val="000000"/>
                          </a:solidFill>
                          <a:effectLst/>
                          <a:latin typeface="Poppins"/>
                          <a:cs typeface="Poppins"/>
                        </a:rPr>
                        <a:t>Embedded</a:t>
                      </a:r>
                      <a:endParaRPr lang="en-US" sz="1100">
                        <a:effectLst/>
                        <a:latin typeface="Poppins"/>
                        <a:cs typeface="Poppins"/>
                      </a:endParaRPr>
                    </a:p>
                    <a:p>
                      <a:pPr marR="0" algn="ctr" rtl="0" eaLnBrk="1" hangingPunct="1">
                        <a:buNone/>
                      </a:pPr>
                      <a:r>
                        <a:rPr lang="en-US" sz="1100" b="0" i="0">
                          <a:solidFill>
                            <a:srgbClr val="000000"/>
                          </a:solidFill>
                          <a:effectLst/>
                          <a:latin typeface="Poppins"/>
                          <a:cs typeface="Poppins"/>
                        </a:rPr>
                        <a:t>$750</a:t>
                      </a:r>
                      <a:endParaRPr lang="en-US" sz="1100">
                        <a:effectLst/>
                        <a:latin typeface="Poppins"/>
                        <a:cs typeface="Poppins"/>
                      </a:endParaRPr>
                    </a:p>
                    <a:p>
                      <a:pPr marL="0" marR="0" indent="0" algn="ctr" rtl="0" eaLnBrk="1" fontAlgn="auto" latinLnBrk="0" hangingPunct="1">
                        <a:buNone/>
                      </a:pPr>
                      <a:r>
                        <a:rPr lang="en-US" sz="1100" b="0" i="0">
                          <a:solidFill>
                            <a:srgbClr val="000000"/>
                          </a:solidFill>
                          <a:effectLst/>
                          <a:latin typeface="Poppins"/>
                          <a:cs typeface="Poppins"/>
                        </a:rPr>
                        <a:t>$1,500 </a:t>
                      </a:r>
                      <a:endParaRPr lang="en-US" sz="1100">
                        <a:effectLst/>
                        <a:latin typeface="Poppins"/>
                        <a:cs typeface="Poppins"/>
                      </a:endParaRPr>
                    </a:p>
                  </a:txBody>
                  <a:tcPr marL="0" marR="0" marT="0" marB="0" anchor="ctr">
                    <a:lnL>
                      <a:noFill/>
                    </a:lnL>
                    <a:lnR>
                      <a:noFill/>
                    </a:lnR>
                    <a:lnT>
                      <a:noFill/>
                    </a:lnT>
                    <a:lnB>
                      <a:noFill/>
                    </a:lnB>
                    <a:noFill/>
                  </a:tcPr>
                </a:tc>
                <a:tc>
                  <a:txBody>
                    <a:bodyPr/>
                    <a:lstStyle/>
                    <a:p>
                      <a:pPr marL="0" marR="0" algn="ctr" rtl="0" eaLnBrk="1" latinLnBrk="0" hangingPunct="1">
                        <a:buNone/>
                      </a:pPr>
                      <a:r>
                        <a:rPr lang="en-US" sz="1100" b="0" i="0" u="sng">
                          <a:solidFill>
                            <a:srgbClr val="000000"/>
                          </a:solidFill>
                          <a:effectLst/>
                          <a:latin typeface="Poppins"/>
                          <a:cs typeface="Poppins"/>
                        </a:rPr>
                        <a:t>Aggregate</a:t>
                      </a:r>
                      <a:br>
                        <a:rPr lang="en-US" sz="1100" b="0" i="0" u="sng">
                          <a:solidFill>
                            <a:srgbClr val="000000"/>
                          </a:solidFill>
                          <a:effectLst/>
                          <a:latin typeface="Poppins"/>
                          <a:cs typeface="Poppins"/>
                        </a:rPr>
                      </a:br>
                      <a:r>
                        <a:rPr lang="en-US" sz="1100" b="0" i="0">
                          <a:solidFill>
                            <a:srgbClr val="000000"/>
                          </a:solidFill>
                          <a:effectLst/>
                          <a:latin typeface="Poppins"/>
                          <a:cs typeface="Poppins"/>
                        </a:rPr>
                        <a:t>$1,800</a:t>
                      </a:r>
                      <a:endParaRPr lang="en-US" sz="1100">
                        <a:effectLst/>
                        <a:latin typeface="Poppins"/>
                        <a:cs typeface="Poppins"/>
                      </a:endParaRPr>
                    </a:p>
                    <a:p>
                      <a:pPr marL="0" marR="0" indent="0" algn="ctr" rtl="0" eaLnBrk="1" fontAlgn="auto" latinLnBrk="0" hangingPunct="1">
                        <a:buNone/>
                      </a:pPr>
                      <a:r>
                        <a:rPr lang="en-US" sz="1100" b="0" i="0">
                          <a:solidFill>
                            <a:srgbClr val="000000"/>
                          </a:solidFill>
                          <a:effectLst/>
                          <a:latin typeface="Poppins"/>
                          <a:cs typeface="Poppins"/>
                        </a:rPr>
                        <a:t>$3,600  </a:t>
                      </a:r>
                      <a:endParaRPr lang="en-US" sz="1100">
                        <a:effectLst/>
                        <a:latin typeface="Poppins"/>
                        <a:cs typeface="Poppins"/>
                      </a:endParaRPr>
                    </a:p>
                  </a:txBody>
                  <a:tcPr marL="0" marR="0" marT="0" marB="0" anchor="ctr">
                    <a:lnL>
                      <a:noFill/>
                    </a:lnL>
                    <a:lnR>
                      <a:noFill/>
                    </a:lnR>
                    <a:lnT>
                      <a:noFill/>
                    </a:lnT>
                    <a:lnB>
                      <a:noFill/>
                    </a:lnB>
                    <a:noFill/>
                  </a:tcPr>
                </a:tc>
                <a:extLst>
                  <a:ext uri="{0D108BD9-81ED-4DB2-BD59-A6C34878D82A}">
                    <a16:rowId xmlns:a16="http://schemas.microsoft.com/office/drawing/2014/main" val="2103808881"/>
                  </a:ext>
                </a:extLst>
              </a:tr>
              <a:tr h="351202">
                <a:tc>
                  <a:txBody>
                    <a:bodyPr/>
                    <a:lstStyle/>
                    <a:p>
                      <a:pPr marL="0" marR="0" algn="l" rtl="0" eaLnBrk="1" hangingPunct="1">
                        <a:buNone/>
                      </a:pPr>
                      <a:r>
                        <a:rPr lang="en-US" sz="1100" b="1" i="0">
                          <a:solidFill>
                            <a:srgbClr val="000000"/>
                          </a:solidFill>
                          <a:effectLst/>
                          <a:latin typeface="Poppins"/>
                          <a:ea typeface="Roboto Bold"/>
                          <a:cs typeface="Poppins"/>
                        </a:rPr>
                        <a:t>Out-of-Pocket Maximum </a:t>
                      </a:r>
                      <a:endParaRPr lang="en-US" sz="1100">
                        <a:effectLst/>
                        <a:latin typeface="Poppins"/>
                        <a:ea typeface="Roboto Bold"/>
                        <a:cs typeface="Poppins"/>
                      </a:endParaRPr>
                    </a:p>
                    <a:p>
                      <a:pPr marL="0" marR="0" indent="173355" algn="l" rtl="0" eaLnBrk="1" hangingPunct="1">
                        <a:buNone/>
                      </a:pPr>
                      <a:r>
                        <a:rPr lang="en-US" sz="1100" b="0" i="0">
                          <a:solidFill>
                            <a:srgbClr val="000000"/>
                          </a:solidFill>
                          <a:effectLst/>
                          <a:latin typeface="Poppins"/>
                          <a:ea typeface="Roboto Bold"/>
                          <a:cs typeface="Poppins"/>
                        </a:rPr>
                        <a:t>Individual</a:t>
                      </a:r>
                      <a:endParaRPr lang="en-US" sz="1100">
                        <a:effectLst/>
                        <a:latin typeface="Poppins"/>
                        <a:ea typeface="Roboto Bold"/>
                        <a:cs typeface="Poppins"/>
                      </a:endParaRPr>
                    </a:p>
                    <a:p>
                      <a:pPr marL="0" marR="0" indent="173355" algn="l" rtl="0" eaLnBrk="1" hangingPunct="1">
                        <a:buNone/>
                      </a:pPr>
                      <a:r>
                        <a:rPr lang="en-US" sz="1100" b="0" i="0" kern="1200">
                          <a:solidFill>
                            <a:srgbClr val="000000"/>
                          </a:solidFill>
                          <a:effectLst/>
                          <a:latin typeface="Poppins"/>
                          <a:ea typeface="Roboto Bold"/>
                          <a:cs typeface="Poppins"/>
                        </a:rPr>
                        <a:t>Family</a:t>
                      </a:r>
                      <a:endParaRPr lang="en-US" sz="1100">
                        <a:effectLst/>
                        <a:latin typeface="Poppins"/>
                        <a:ea typeface="Roboto Bold"/>
                        <a:cs typeface="Poppins"/>
                      </a:endParaRPr>
                    </a:p>
                  </a:txBody>
                  <a:tcPr marL="0" marR="0" marT="0" marB="0" anchor="ctr">
                    <a:lnL>
                      <a:noFill/>
                    </a:lnL>
                    <a:lnR>
                      <a:noFill/>
                    </a:lnR>
                    <a:lnT>
                      <a:noFill/>
                    </a:lnT>
                    <a:lnB>
                      <a:noFill/>
                    </a:lnB>
                    <a:noFill/>
                  </a:tcPr>
                </a:tc>
                <a:tc>
                  <a:txBody>
                    <a:bodyPr/>
                    <a:lstStyle/>
                    <a:p>
                      <a:pPr marL="0" marR="0" algn="ctr" rtl="0" eaLnBrk="1" latinLnBrk="0" hangingPunct="1">
                        <a:buNone/>
                      </a:pPr>
                      <a:r>
                        <a:rPr lang="en-US" sz="1100" b="0" i="0" kern="1200">
                          <a:solidFill>
                            <a:srgbClr val="000000"/>
                          </a:solidFill>
                          <a:effectLst/>
                          <a:latin typeface="Poppins"/>
                          <a:cs typeface="Poppins"/>
                        </a:rPr>
                        <a:t>$3,500</a:t>
                      </a:r>
                      <a:endParaRPr lang="en-US" sz="1100">
                        <a:effectLst/>
                        <a:latin typeface="Poppins"/>
                        <a:cs typeface="Poppins"/>
                      </a:endParaRPr>
                    </a:p>
                    <a:p>
                      <a:pPr marL="0" marR="0" algn="ctr" rtl="0" eaLnBrk="1" latinLnBrk="0" hangingPunct="1">
                        <a:buNone/>
                      </a:pPr>
                      <a:r>
                        <a:rPr lang="en-US" sz="1100" b="0" i="0" kern="1200">
                          <a:solidFill>
                            <a:srgbClr val="000000"/>
                          </a:solidFill>
                          <a:effectLst/>
                          <a:latin typeface="Poppins"/>
                          <a:cs typeface="Poppins"/>
                        </a:rPr>
                        <a:t>$7,000 </a:t>
                      </a:r>
                      <a:endParaRPr lang="en-US" sz="1100">
                        <a:effectLst/>
                        <a:latin typeface="Poppins"/>
                        <a:cs typeface="Poppins"/>
                      </a:endParaRPr>
                    </a:p>
                  </a:txBody>
                  <a:tcPr marL="0" marR="0" marT="0" marB="0" anchor="ctr">
                    <a:lnL>
                      <a:noFill/>
                    </a:lnL>
                    <a:lnR>
                      <a:noFill/>
                    </a:lnR>
                    <a:lnT>
                      <a:noFill/>
                    </a:lnT>
                    <a:lnB>
                      <a:noFill/>
                    </a:lnB>
                    <a:noFill/>
                  </a:tcPr>
                </a:tc>
                <a:tc>
                  <a:txBody>
                    <a:bodyPr/>
                    <a:lstStyle/>
                    <a:p>
                      <a:pPr marL="0" marR="0" algn="ctr" rtl="0" eaLnBrk="1" latinLnBrk="0" hangingPunct="1">
                        <a:buNone/>
                      </a:pPr>
                      <a:r>
                        <a:rPr lang="en-US" sz="1100" b="0" i="0">
                          <a:solidFill>
                            <a:srgbClr val="000000"/>
                          </a:solidFill>
                          <a:effectLst/>
                          <a:latin typeface="Poppins"/>
                          <a:cs typeface="Poppins"/>
                        </a:rPr>
                        <a:t>$4,600</a:t>
                      </a:r>
                      <a:endParaRPr lang="en-US" sz="1100">
                        <a:effectLst/>
                        <a:latin typeface="Poppins"/>
                        <a:cs typeface="Poppins"/>
                      </a:endParaRPr>
                    </a:p>
                    <a:p>
                      <a:pPr marL="0" marR="0" algn="ctr" rtl="0" eaLnBrk="1" latinLnBrk="0" hangingPunct="1">
                        <a:buNone/>
                      </a:pPr>
                      <a:r>
                        <a:rPr lang="en-US" sz="1100" b="0" i="0">
                          <a:solidFill>
                            <a:srgbClr val="000000"/>
                          </a:solidFill>
                          <a:effectLst/>
                          <a:latin typeface="Poppins"/>
                          <a:cs typeface="Poppins"/>
                        </a:rPr>
                        <a:t>$9,200</a:t>
                      </a:r>
                      <a:endParaRPr lang="en-US" sz="1100">
                        <a:effectLst/>
                        <a:latin typeface="Poppins"/>
                        <a:cs typeface="Poppins"/>
                      </a:endParaRPr>
                    </a:p>
                  </a:txBody>
                  <a:tcPr marL="0" marR="0" marT="0" marB="0" anchor="ctr">
                    <a:lnL>
                      <a:noFill/>
                    </a:lnL>
                    <a:lnR>
                      <a:noFill/>
                    </a:lnR>
                    <a:lnT>
                      <a:noFill/>
                    </a:lnT>
                    <a:lnB>
                      <a:noFill/>
                    </a:lnB>
                    <a:noFill/>
                  </a:tcPr>
                </a:tc>
                <a:extLst>
                  <a:ext uri="{0D108BD9-81ED-4DB2-BD59-A6C34878D82A}">
                    <a16:rowId xmlns:a16="http://schemas.microsoft.com/office/drawing/2014/main" val="2349099263"/>
                  </a:ext>
                </a:extLst>
              </a:tr>
              <a:tr h="254494">
                <a:tc>
                  <a:txBody>
                    <a:bodyPr/>
                    <a:lstStyle/>
                    <a:p>
                      <a:pPr marL="0" marR="0" algn="l" rtl="0" eaLnBrk="1" hangingPunct="1">
                        <a:buNone/>
                      </a:pPr>
                      <a:r>
                        <a:rPr lang="en-US" sz="1100" b="1" i="0">
                          <a:solidFill>
                            <a:srgbClr val="000000"/>
                          </a:solidFill>
                          <a:effectLst/>
                          <a:latin typeface="Poppins"/>
                          <a:ea typeface="Roboto Bold"/>
                          <a:cs typeface="Poppins"/>
                        </a:rPr>
                        <a:t>Coinsurance </a:t>
                      </a:r>
                      <a:r>
                        <a:rPr lang="en-US" sz="1100" b="0" i="0">
                          <a:solidFill>
                            <a:srgbClr val="000000"/>
                          </a:solidFill>
                          <a:effectLst/>
                          <a:latin typeface="Poppins"/>
                          <a:ea typeface="Roboto Bold"/>
                          <a:cs typeface="Poppins"/>
                        </a:rPr>
                        <a:t>– Member Share</a:t>
                      </a:r>
                      <a:endParaRPr lang="en-US" sz="1100">
                        <a:effectLst/>
                        <a:latin typeface="Poppins"/>
                        <a:ea typeface="Roboto Bold"/>
                        <a:cs typeface="Poppins"/>
                      </a:endParaRPr>
                    </a:p>
                  </a:txBody>
                  <a:tcPr marL="0" marR="0" marT="0" marB="0" anchor="ctr">
                    <a:lnL>
                      <a:noFill/>
                    </a:lnL>
                    <a:lnR>
                      <a:noFill/>
                    </a:lnR>
                    <a:lnT>
                      <a:noFill/>
                    </a:lnT>
                    <a:lnB>
                      <a:noFill/>
                    </a:lnB>
                    <a:noFill/>
                  </a:tcPr>
                </a:tc>
                <a:tc>
                  <a:txBody>
                    <a:bodyPr/>
                    <a:lstStyle/>
                    <a:p>
                      <a:pPr marR="0" algn="ctr" rtl="0" eaLnBrk="1" hangingPunct="1">
                        <a:buNone/>
                      </a:pPr>
                      <a:r>
                        <a:rPr lang="en-US" sz="1100" b="0" i="0">
                          <a:solidFill>
                            <a:srgbClr val="000000"/>
                          </a:solidFill>
                          <a:effectLst/>
                          <a:latin typeface="Poppins"/>
                          <a:cs typeface="Poppins"/>
                        </a:rPr>
                        <a:t>10% Home Hospital</a:t>
                      </a:r>
                      <a:endParaRPr lang="en-US" sz="1100">
                        <a:effectLst/>
                        <a:latin typeface="Poppins"/>
                        <a:cs typeface="Poppins"/>
                      </a:endParaRPr>
                    </a:p>
                    <a:p>
                      <a:pPr marR="0" algn="ctr" rtl="0" eaLnBrk="1" hangingPunct="1">
                        <a:buNone/>
                      </a:pPr>
                      <a:r>
                        <a:rPr lang="en-US" sz="1100" b="0" i="0">
                          <a:solidFill>
                            <a:srgbClr val="000000"/>
                          </a:solidFill>
                          <a:effectLst/>
                          <a:latin typeface="Poppins"/>
                          <a:cs typeface="Poppins"/>
                        </a:rPr>
                        <a:t>20% In</a:t>
                      </a:r>
                      <a:r>
                        <a:rPr lang="en-US" sz="1100" b="0" i="0" baseline="0">
                          <a:solidFill>
                            <a:srgbClr val="000000"/>
                          </a:solidFill>
                          <a:effectLst/>
                          <a:latin typeface="Poppins"/>
                          <a:cs typeface="Poppins"/>
                        </a:rPr>
                        <a:t> Network</a:t>
                      </a:r>
                      <a:endParaRPr lang="en-US" sz="1100">
                        <a:effectLst/>
                        <a:latin typeface="Poppins"/>
                        <a:cs typeface="Poppins"/>
                      </a:endParaRPr>
                    </a:p>
                  </a:txBody>
                  <a:tcPr marL="0" marR="0" marT="0" marB="0" anchor="ctr">
                    <a:lnL>
                      <a:noFill/>
                    </a:lnL>
                    <a:lnR>
                      <a:noFill/>
                    </a:lnR>
                    <a:lnT>
                      <a:noFill/>
                    </a:lnT>
                    <a:lnB>
                      <a:noFill/>
                    </a:lnB>
                    <a:noFill/>
                  </a:tcPr>
                </a:tc>
                <a:tc>
                  <a:txBody>
                    <a:bodyPr/>
                    <a:lstStyle/>
                    <a:p>
                      <a:pPr marR="0" algn="ctr" rtl="0" eaLnBrk="1" hangingPunct="1">
                        <a:buNone/>
                      </a:pPr>
                      <a:r>
                        <a:rPr lang="en-US" sz="1100" b="0" i="0">
                          <a:solidFill>
                            <a:srgbClr val="000000"/>
                          </a:solidFill>
                          <a:effectLst/>
                          <a:latin typeface="Poppins"/>
                          <a:cs typeface="Poppins"/>
                        </a:rPr>
                        <a:t>10% Home Hospital</a:t>
                      </a:r>
                      <a:endParaRPr lang="en-US" sz="1100">
                        <a:effectLst/>
                        <a:latin typeface="Poppins"/>
                        <a:cs typeface="Poppins"/>
                      </a:endParaRPr>
                    </a:p>
                    <a:p>
                      <a:pPr marR="0" algn="ctr" rtl="0" eaLnBrk="1" hangingPunct="1">
                        <a:buNone/>
                      </a:pPr>
                      <a:r>
                        <a:rPr lang="en-US" sz="1100" b="0" i="0">
                          <a:solidFill>
                            <a:srgbClr val="000000"/>
                          </a:solidFill>
                          <a:effectLst/>
                          <a:latin typeface="Poppins"/>
                          <a:cs typeface="Poppins"/>
                        </a:rPr>
                        <a:t>20% In Network</a:t>
                      </a:r>
                      <a:endParaRPr lang="en-US" sz="1100">
                        <a:effectLst/>
                        <a:latin typeface="Poppins"/>
                        <a:cs typeface="Poppins"/>
                      </a:endParaRPr>
                    </a:p>
                  </a:txBody>
                  <a:tcPr marL="0" marR="0" marT="0" marB="0" anchor="ctr">
                    <a:lnL>
                      <a:noFill/>
                    </a:lnL>
                    <a:lnR>
                      <a:noFill/>
                    </a:lnR>
                    <a:lnT>
                      <a:noFill/>
                    </a:lnT>
                    <a:lnB>
                      <a:noFill/>
                    </a:lnB>
                    <a:noFill/>
                  </a:tcPr>
                </a:tc>
                <a:extLst>
                  <a:ext uri="{0D108BD9-81ED-4DB2-BD59-A6C34878D82A}">
                    <a16:rowId xmlns:a16="http://schemas.microsoft.com/office/drawing/2014/main" val="2648774316"/>
                  </a:ext>
                </a:extLst>
              </a:tr>
              <a:tr h="132337">
                <a:tc>
                  <a:txBody>
                    <a:bodyPr/>
                    <a:lstStyle/>
                    <a:p>
                      <a:pPr marL="0" marR="0" algn="l" rtl="0" eaLnBrk="1" hangingPunct="1">
                        <a:buNone/>
                      </a:pPr>
                      <a:r>
                        <a:rPr lang="en-US" sz="1100" b="1" i="0">
                          <a:solidFill>
                            <a:srgbClr val="000000"/>
                          </a:solidFill>
                          <a:effectLst/>
                          <a:latin typeface="Poppins"/>
                          <a:ea typeface="Roboto Bold"/>
                          <a:cs typeface="Poppins"/>
                        </a:rPr>
                        <a:t>Office Visit / Outpatient</a:t>
                      </a:r>
                      <a:endParaRPr lang="en-US" sz="1100">
                        <a:effectLst/>
                        <a:latin typeface="Poppins"/>
                        <a:ea typeface="Roboto Bold"/>
                        <a:cs typeface="Poppins"/>
                      </a:endParaRPr>
                    </a:p>
                  </a:txBody>
                  <a:tcPr marL="0" marR="0" marT="0" marB="0" anchor="ctr">
                    <a:lnL>
                      <a:noFill/>
                    </a:lnL>
                    <a:lnR>
                      <a:noFill/>
                    </a:lnR>
                    <a:lnT>
                      <a:noFill/>
                    </a:lnT>
                    <a:lnB>
                      <a:noFill/>
                    </a:lnB>
                    <a:noFill/>
                  </a:tcPr>
                </a:tc>
                <a:tc>
                  <a:txBody>
                    <a:bodyPr/>
                    <a:lstStyle/>
                    <a:p>
                      <a:pPr marR="0" algn="ctr" rtl="0" eaLnBrk="1" hangingPunct="1">
                        <a:buNone/>
                      </a:pPr>
                      <a:r>
                        <a:rPr lang="en-US" sz="1100" b="0" i="0">
                          <a:solidFill>
                            <a:srgbClr val="000000"/>
                          </a:solidFill>
                          <a:effectLst/>
                          <a:latin typeface="Poppins"/>
                          <a:cs typeface="Poppins"/>
                        </a:rPr>
                        <a:t>Deductible</a:t>
                      </a:r>
                      <a:r>
                        <a:rPr lang="en-US" sz="1100" b="0" i="0" baseline="0">
                          <a:solidFill>
                            <a:srgbClr val="000000"/>
                          </a:solidFill>
                          <a:effectLst/>
                          <a:latin typeface="Poppins"/>
                          <a:cs typeface="Poppins"/>
                        </a:rPr>
                        <a:t> &amp; Coinsurance</a:t>
                      </a:r>
                      <a:endParaRPr lang="en-US" sz="1100">
                        <a:effectLst/>
                        <a:latin typeface="Poppins"/>
                        <a:cs typeface="Poppins"/>
                      </a:endParaRPr>
                    </a:p>
                  </a:txBody>
                  <a:tcPr marL="0" marR="0" marT="0" marB="0" anchor="ctr">
                    <a:lnL>
                      <a:noFill/>
                    </a:lnL>
                    <a:lnR>
                      <a:noFill/>
                    </a:lnR>
                    <a:lnT>
                      <a:noFill/>
                    </a:lnT>
                    <a:lnB>
                      <a:noFill/>
                    </a:lnB>
                    <a:noFill/>
                  </a:tcPr>
                </a:tc>
                <a:tc>
                  <a:txBody>
                    <a:bodyPr/>
                    <a:lstStyle/>
                    <a:p>
                      <a:pPr marR="0" algn="ctr" rtl="0" eaLnBrk="1" hangingPunct="1">
                        <a:buNone/>
                      </a:pPr>
                      <a:r>
                        <a:rPr lang="en-US" sz="1100" b="0" i="0">
                          <a:solidFill>
                            <a:srgbClr val="000000"/>
                          </a:solidFill>
                          <a:effectLst/>
                          <a:latin typeface="Poppins"/>
                          <a:cs typeface="Poppins"/>
                        </a:rPr>
                        <a:t>Deductible &amp; Coinsurance</a:t>
                      </a:r>
                      <a:endParaRPr lang="en-US" sz="1100">
                        <a:effectLst/>
                        <a:latin typeface="Poppins"/>
                        <a:cs typeface="Poppins"/>
                      </a:endParaRPr>
                    </a:p>
                  </a:txBody>
                  <a:tcPr marL="0" marR="0" marT="0" marB="0" anchor="ctr">
                    <a:lnL>
                      <a:noFill/>
                    </a:lnL>
                    <a:lnR>
                      <a:noFill/>
                    </a:lnR>
                    <a:lnT>
                      <a:noFill/>
                    </a:lnT>
                    <a:lnB>
                      <a:noFill/>
                    </a:lnB>
                    <a:noFill/>
                  </a:tcPr>
                </a:tc>
                <a:extLst>
                  <a:ext uri="{0D108BD9-81ED-4DB2-BD59-A6C34878D82A}">
                    <a16:rowId xmlns:a16="http://schemas.microsoft.com/office/drawing/2014/main" val="403165118"/>
                  </a:ext>
                </a:extLst>
              </a:tr>
              <a:tr h="478449">
                <a:tc>
                  <a:txBody>
                    <a:bodyPr/>
                    <a:lstStyle/>
                    <a:p>
                      <a:pPr marL="0" marR="0" algn="l" rtl="0" eaLnBrk="1" hangingPunct="1">
                        <a:buNone/>
                      </a:pPr>
                      <a:r>
                        <a:rPr lang="en-US" sz="1100" b="1" i="0">
                          <a:solidFill>
                            <a:srgbClr val="000000"/>
                          </a:solidFill>
                          <a:effectLst/>
                          <a:latin typeface="Poppins"/>
                          <a:ea typeface="Roboto Bold"/>
                          <a:cs typeface="Poppins"/>
                        </a:rPr>
                        <a:t>Inpatient Services (Medical and Behavioral Health)</a:t>
                      </a:r>
                      <a:endParaRPr lang="en-US" sz="1100">
                        <a:effectLst/>
                        <a:latin typeface="Poppins"/>
                        <a:ea typeface="Roboto Bold"/>
                        <a:cs typeface="Poppins"/>
                      </a:endParaRPr>
                    </a:p>
                    <a:p>
                      <a:pPr marL="228600" marR="0" algn="l" rtl="0" eaLnBrk="1" hangingPunct="1">
                        <a:buNone/>
                      </a:pPr>
                      <a:r>
                        <a:rPr lang="en-US" sz="1100" b="0" i="0">
                          <a:solidFill>
                            <a:srgbClr val="000000"/>
                          </a:solidFill>
                          <a:effectLst/>
                          <a:latin typeface="Poppins"/>
                          <a:ea typeface="Roboto Bold"/>
                          <a:cs typeface="Poppins"/>
                        </a:rPr>
                        <a:t>Home Hospital</a:t>
                      </a:r>
                      <a:endParaRPr lang="en-US" sz="1100">
                        <a:effectLst/>
                        <a:latin typeface="Poppins"/>
                        <a:ea typeface="Roboto Bold"/>
                        <a:cs typeface="Poppins"/>
                      </a:endParaRPr>
                    </a:p>
                    <a:p>
                      <a:pPr marL="228600" marR="0" algn="l" rtl="0" eaLnBrk="1" hangingPunct="1">
                        <a:buNone/>
                      </a:pPr>
                      <a:r>
                        <a:rPr lang="en-US" sz="1100" b="0" i="0">
                          <a:solidFill>
                            <a:srgbClr val="000000"/>
                          </a:solidFill>
                          <a:effectLst/>
                          <a:latin typeface="Poppins"/>
                          <a:ea typeface="Roboto Bold"/>
                          <a:cs typeface="Poppins"/>
                        </a:rPr>
                        <a:t>In-network Hospital</a:t>
                      </a:r>
                      <a:endParaRPr lang="en-US" sz="1100">
                        <a:effectLst/>
                        <a:latin typeface="Poppins"/>
                        <a:ea typeface="Roboto Bold"/>
                        <a:cs typeface="Poppins"/>
                      </a:endParaRPr>
                    </a:p>
                  </a:txBody>
                  <a:tcPr marL="0" marR="0" marT="0" marB="0" anchor="ctr">
                    <a:lnL>
                      <a:noFill/>
                    </a:lnL>
                    <a:lnR>
                      <a:noFill/>
                    </a:lnR>
                    <a:lnT>
                      <a:noFill/>
                    </a:lnT>
                    <a:lnB>
                      <a:noFill/>
                    </a:lnB>
                    <a:noFill/>
                  </a:tcPr>
                </a:tc>
                <a:tc>
                  <a:txBody>
                    <a:bodyPr/>
                    <a:lstStyle/>
                    <a:p>
                      <a:pPr marL="0" marR="0" algn="ctr" rtl="0" eaLnBrk="1" latinLnBrk="0" hangingPunct="1">
                        <a:buNone/>
                      </a:pPr>
                      <a:r>
                        <a:rPr lang="en-US" sz="1100" b="0" i="0" kern="1200">
                          <a:solidFill>
                            <a:srgbClr val="000000"/>
                          </a:solidFill>
                          <a:effectLst/>
                          <a:latin typeface="Poppins"/>
                          <a:cs typeface="Poppins"/>
                        </a:rPr>
                        <a:t>$100 copay, then Coinsurance</a:t>
                      </a:r>
                      <a:endParaRPr lang="en-US" sz="1100">
                        <a:effectLst/>
                        <a:latin typeface="Poppins"/>
                        <a:cs typeface="Poppins"/>
                      </a:endParaRPr>
                    </a:p>
                    <a:p>
                      <a:pPr marL="0" marR="0" algn="ctr" rtl="0" eaLnBrk="1" latinLnBrk="0" hangingPunct="1">
                        <a:buNone/>
                      </a:pPr>
                      <a:r>
                        <a:rPr lang="en-US" sz="1100" b="0" i="0" kern="1200">
                          <a:solidFill>
                            <a:srgbClr val="000000"/>
                          </a:solidFill>
                          <a:effectLst/>
                          <a:latin typeface="Poppins"/>
                          <a:cs typeface="Poppins"/>
                        </a:rPr>
                        <a:t>$250 copay then Ded.</a:t>
                      </a:r>
                      <a:r>
                        <a:rPr lang="en-US" sz="1100" b="0" i="0" kern="1200" baseline="0">
                          <a:solidFill>
                            <a:srgbClr val="000000"/>
                          </a:solidFill>
                          <a:effectLst/>
                          <a:latin typeface="Poppins"/>
                          <a:cs typeface="Poppins"/>
                        </a:rPr>
                        <a:t> &amp; Coins.</a:t>
                      </a:r>
                      <a:endParaRPr lang="en-US" sz="1100">
                        <a:effectLst/>
                        <a:latin typeface="Poppins"/>
                        <a:cs typeface="Poppins"/>
                      </a:endParaRPr>
                    </a:p>
                  </a:txBody>
                  <a:tcPr marL="0" marR="0" marT="0" marB="0" anchor="ctr">
                    <a:lnL>
                      <a:noFill/>
                    </a:lnL>
                    <a:lnR>
                      <a:noFill/>
                    </a:lnR>
                    <a:lnT>
                      <a:noFill/>
                    </a:lnT>
                    <a:lnB>
                      <a:noFill/>
                    </a:lnB>
                    <a:noFill/>
                  </a:tcPr>
                </a:tc>
                <a:tc>
                  <a:txBody>
                    <a:bodyPr/>
                    <a:lstStyle/>
                    <a:p>
                      <a:pPr marR="0" algn="ctr" rtl="0" eaLnBrk="1" hangingPunct="1">
                        <a:buNone/>
                      </a:pPr>
                      <a:r>
                        <a:rPr lang="en-US" sz="1100" b="0" i="0">
                          <a:solidFill>
                            <a:srgbClr val="000000"/>
                          </a:solidFill>
                          <a:effectLst/>
                          <a:latin typeface="Poppins"/>
                          <a:cs typeface="Poppins"/>
                        </a:rPr>
                        <a:t>Deductible &amp; Coinsurance</a:t>
                      </a:r>
                      <a:endParaRPr lang="en-US" sz="1100">
                        <a:effectLst/>
                        <a:latin typeface="Poppins"/>
                        <a:cs typeface="Poppins"/>
                      </a:endParaRPr>
                    </a:p>
                  </a:txBody>
                  <a:tcPr marL="0" marR="0" marT="0" marB="0" anchor="ctr">
                    <a:lnL>
                      <a:noFill/>
                    </a:lnL>
                    <a:lnR>
                      <a:noFill/>
                    </a:lnR>
                    <a:lnT>
                      <a:noFill/>
                    </a:lnT>
                    <a:lnB>
                      <a:noFill/>
                    </a:lnB>
                    <a:noFill/>
                  </a:tcPr>
                </a:tc>
                <a:extLst>
                  <a:ext uri="{0D108BD9-81ED-4DB2-BD59-A6C34878D82A}">
                    <a16:rowId xmlns:a16="http://schemas.microsoft.com/office/drawing/2014/main" val="2038176398"/>
                  </a:ext>
                </a:extLst>
              </a:tr>
              <a:tr h="463179">
                <a:tc>
                  <a:txBody>
                    <a:bodyPr/>
                    <a:lstStyle/>
                    <a:p>
                      <a:pPr marL="0" marR="0" algn="l" rtl="0" eaLnBrk="1" hangingPunct="1">
                        <a:buNone/>
                      </a:pPr>
                      <a:r>
                        <a:rPr lang="en-US" sz="1100" b="1" i="0">
                          <a:solidFill>
                            <a:srgbClr val="000000"/>
                          </a:solidFill>
                          <a:effectLst/>
                          <a:latin typeface="Poppins"/>
                          <a:ea typeface="Roboto Bold"/>
                          <a:cs typeface="Poppins"/>
                        </a:rPr>
                        <a:t>Prescription Drug Deductible</a:t>
                      </a:r>
                      <a:endParaRPr lang="en-US" sz="1100">
                        <a:effectLst/>
                        <a:latin typeface="Poppins"/>
                        <a:ea typeface="Roboto Bold"/>
                        <a:cs typeface="Poppins"/>
                      </a:endParaRPr>
                    </a:p>
                    <a:p>
                      <a:pPr marL="228600" marR="0" algn="l" rtl="0" eaLnBrk="1" hangingPunct="1">
                        <a:buNone/>
                      </a:pPr>
                      <a:r>
                        <a:rPr lang="en-US" sz="1100" b="0" i="0">
                          <a:solidFill>
                            <a:srgbClr val="000000"/>
                          </a:solidFill>
                          <a:effectLst/>
                          <a:latin typeface="Poppins"/>
                          <a:ea typeface="Roboto Bold"/>
                          <a:cs typeface="Poppins"/>
                        </a:rPr>
                        <a:t>Individuals/Family (You + 1 or more)</a:t>
                      </a:r>
                      <a:endParaRPr lang="en-US" sz="1100">
                        <a:effectLst/>
                        <a:latin typeface="Poppins"/>
                        <a:ea typeface="Roboto Bold"/>
                        <a:cs typeface="Poppins"/>
                      </a:endParaRPr>
                    </a:p>
                    <a:p>
                      <a:pPr marL="228600" marR="0" algn="l" rtl="0" eaLnBrk="1" hangingPunct="1">
                        <a:buNone/>
                      </a:pPr>
                      <a:r>
                        <a:rPr lang="en-US" sz="1100" b="0" i="0">
                          <a:solidFill>
                            <a:srgbClr val="000000"/>
                          </a:solidFill>
                          <a:effectLst/>
                          <a:latin typeface="Poppins"/>
                          <a:ea typeface="Roboto Bold"/>
                          <a:cs typeface="Poppins"/>
                        </a:rPr>
                        <a:t>Does not apply to mail order</a:t>
                      </a:r>
                      <a:endParaRPr lang="en-US" sz="1100">
                        <a:effectLst/>
                        <a:latin typeface="Poppins"/>
                        <a:ea typeface="Roboto Bold"/>
                        <a:cs typeface="Poppins"/>
                      </a:endParaRPr>
                    </a:p>
                  </a:txBody>
                  <a:tcPr marL="0" marR="0" marT="0" marB="0" anchor="ctr">
                    <a:lnL>
                      <a:noFill/>
                    </a:lnL>
                    <a:lnR>
                      <a:noFill/>
                    </a:lnR>
                    <a:lnT>
                      <a:noFill/>
                    </a:lnT>
                    <a:lnB>
                      <a:noFill/>
                    </a:lnB>
                    <a:noFill/>
                  </a:tcPr>
                </a:tc>
                <a:tc>
                  <a:txBody>
                    <a:bodyPr/>
                    <a:lstStyle/>
                    <a:p>
                      <a:pPr marL="0" marR="0" indent="0" algn="ctr" rtl="0" eaLnBrk="1" fontAlgn="auto" latinLnBrk="0" hangingPunct="1">
                        <a:buNone/>
                      </a:pPr>
                      <a:r>
                        <a:rPr lang="en-US" sz="1100" b="0" i="0">
                          <a:solidFill>
                            <a:srgbClr val="000000"/>
                          </a:solidFill>
                          <a:effectLst/>
                          <a:latin typeface="Poppins"/>
                          <a:cs typeface="Poppins"/>
                        </a:rPr>
                        <a:t>$</a:t>
                      </a:r>
                      <a:r>
                        <a:rPr lang="en-US" sz="1100" b="0" i="0" kern="1200">
                          <a:solidFill>
                            <a:srgbClr val="000000"/>
                          </a:solidFill>
                          <a:effectLst/>
                          <a:latin typeface="Poppins"/>
                          <a:cs typeface="Poppins"/>
                        </a:rPr>
                        <a:t>100 / $200 </a:t>
                      </a:r>
                      <a:endParaRPr lang="en-US" sz="1100">
                        <a:effectLst/>
                        <a:latin typeface="Poppins"/>
                        <a:cs typeface="Poppins"/>
                      </a:endParaRPr>
                    </a:p>
                  </a:txBody>
                  <a:tcPr marL="0" marR="0" marT="0" marB="0" anchor="ctr">
                    <a:lnL>
                      <a:noFill/>
                    </a:lnL>
                    <a:lnR>
                      <a:noFill/>
                    </a:lnR>
                    <a:lnT>
                      <a:noFill/>
                    </a:lnT>
                    <a:lnB>
                      <a:noFill/>
                    </a:lnB>
                    <a:noFill/>
                  </a:tcPr>
                </a:tc>
                <a:tc>
                  <a:txBody>
                    <a:bodyPr/>
                    <a:lstStyle/>
                    <a:p>
                      <a:pPr marR="0" algn="ctr" rtl="0" eaLnBrk="1" hangingPunct="1">
                        <a:buNone/>
                      </a:pPr>
                      <a:r>
                        <a:rPr lang="en-US" sz="1100" b="0" i="0">
                          <a:solidFill>
                            <a:srgbClr val="000000"/>
                          </a:solidFill>
                          <a:effectLst/>
                          <a:latin typeface="Poppins"/>
                          <a:cs typeface="Poppins"/>
                        </a:rPr>
                        <a:t>Included in Medical</a:t>
                      </a:r>
                      <a:endParaRPr lang="en-US" sz="1100">
                        <a:effectLst/>
                        <a:latin typeface="Poppins"/>
                        <a:cs typeface="Poppins"/>
                      </a:endParaRPr>
                    </a:p>
                  </a:txBody>
                  <a:tcPr marL="0" marR="0" marT="0" marB="0" anchor="ctr">
                    <a:lnL>
                      <a:noFill/>
                    </a:lnL>
                    <a:lnR>
                      <a:noFill/>
                    </a:lnR>
                    <a:lnT>
                      <a:noFill/>
                    </a:lnT>
                    <a:lnB>
                      <a:noFill/>
                    </a:lnB>
                    <a:noFill/>
                  </a:tcPr>
                </a:tc>
                <a:extLst>
                  <a:ext uri="{0D108BD9-81ED-4DB2-BD59-A6C34878D82A}">
                    <a16:rowId xmlns:a16="http://schemas.microsoft.com/office/drawing/2014/main" val="1128219938"/>
                  </a:ext>
                </a:extLst>
              </a:tr>
              <a:tr h="478449">
                <a:tc>
                  <a:txBody>
                    <a:bodyPr/>
                    <a:lstStyle/>
                    <a:p>
                      <a:pPr marL="0" marR="0" algn="l" rtl="0" eaLnBrk="1" hangingPunct="1">
                        <a:buNone/>
                      </a:pPr>
                      <a:r>
                        <a:rPr lang="en-US" sz="1100" b="1" i="0">
                          <a:solidFill>
                            <a:srgbClr val="000000"/>
                          </a:solidFill>
                          <a:effectLst/>
                          <a:latin typeface="Poppins"/>
                          <a:ea typeface="Roboto Bold"/>
                          <a:cs typeface="Poppins"/>
                        </a:rPr>
                        <a:t>Prescription Drug Out-of-Pocket Max</a:t>
                      </a:r>
                      <a:endParaRPr lang="en-US" sz="1100">
                        <a:effectLst/>
                        <a:latin typeface="Poppins"/>
                        <a:ea typeface="Roboto Bold"/>
                        <a:cs typeface="Poppins"/>
                      </a:endParaRPr>
                    </a:p>
                    <a:p>
                      <a:pPr marL="228600" marR="0" algn="l" rtl="0" eaLnBrk="1" hangingPunct="1">
                        <a:buNone/>
                      </a:pPr>
                      <a:r>
                        <a:rPr lang="en-US" sz="1100" b="0" i="0">
                          <a:solidFill>
                            <a:srgbClr val="000000"/>
                          </a:solidFill>
                          <a:effectLst/>
                          <a:latin typeface="Poppins"/>
                          <a:ea typeface="Roboto Bold"/>
                          <a:cs typeface="Poppins"/>
                        </a:rPr>
                        <a:t>Individuals / Family (You + 1 or more)</a:t>
                      </a:r>
                      <a:endParaRPr lang="en-US" sz="1100">
                        <a:effectLst/>
                        <a:latin typeface="Poppins"/>
                        <a:ea typeface="Roboto Bold"/>
                        <a:cs typeface="Poppins"/>
                      </a:endParaRPr>
                    </a:p>
                  </a:txBody>
                  <a:tcPr marL="0" marR="0" marT="0" marB="0" anchor="ctr">
                    <a:lnL>
                      <a:noFill/>
                    </a:lnL>
                    <a:lnR>
                      <a:noFill/>
                    </a:lnR>
                    <a:lnT>
                      <a:noFill/>
                    </a:lnT>
                    <a:lnB>
                      <a:noFill/>
                    </a:lnB>
                    <a:noFill/>
                  </a:tcPr>
                </a:tc>
                <a:tc>
                  <a:txBody>
                    <a:bodyPr/>
                    <a:lstStyle/>
                    <a:p>
                      <a:pPr marL="0" marR="0" algn="ctr" rtl="0" eaLnBrk="1" latinLnBrk="0" hangingPunct="1">
                        <a:buNone/>
                      </a:pPr>
                      <a:r>
                        <a:rPr lang="en-US" sz="1100" b="0" i="0" kern="1200">
                          <a:solidFill>
                            <a:srgbClr val="000000"/>
                          </a:solidFill>
                          <a:effectLst/>
                          <a:latin typeface="Poppins"/>
                          <a:cs typeface="Poppins"/>
                        </a:rPr>
                        <a:t>$3,000 / $6,000 </a:t>
                      </a:r>
                      <a:endParaRPr lang="en-US" sz="1100">
                        <a:effectLst/>
                        <a:latin typeface="Poppins"/>
                        <a:cs typeface="Poppins"/>
                      </a:endParaRPr>
                    </a:p>
                  </a:txBody>
                  <a:tcPr marL="0" marR="0" marT="0" marB="0" anchor="ctr">
                    <a:lnL>
                      <a:noFill/>
                    </a:lnL>
                    <a:lnR>
                      <a:noFill/>
                    </a:lnR>
                    <a:lnT>
                      <a:noFill/>
                    </a:lnT>
                    <a:lnB>
                      <a:noFill/>
                    </a:lnB>
                    <a:noFill/>
                  </a:tcPr>
                </a:tc>
                <a:tc>
                  <a:txBody>
                    <a:bodyPr/>
                    <a:lstStyle/>
                    <a:p>
                      <a:pPr marL="0" marR="0" indent="0" algn="ctr" rtl="0" eaLnBrk="1" fontAlgn="auto" latinLnBrk="0" hangingPunct="1">
                        <a:buNone/>
                      </a:pPr>
                      <a:r>
                        <a:rPr lang="en-US" sz="1100" b="0" i="0">
                          <a:solidFill>
                            <a:srgbClr val="000000"/>
                          </a:solidFill>
                          <a:effectLst/>
                          <a:latin typeface="Poppins"/>
                          <a:cs typeface="Poppins"/>
                        </a:rPr>
                        <a:t>Included in Medical</a:t>
                      </a:r>
                      <a:endParaRPr lang="en-US" sz="1100">
                        <a:effectLst/>
                        <a:latin typeface="Poppins"/>
                        <a:cs typeface="Poppins"/>
                      </a:endParaRPr>
                    </a:p>
                  </a:txBody>
                  <a:tcPr marL="0" marR="0" marT="0" marB="0" anchor="ctr">
                    <a:lnL>
                      <a:noFill/>
                    </a:lnL>
                    <a:lnR>
                      <a:noFill/>
                    </a:lnR>
                    <a:lnT>
                      <a:noFill/>
                    </a:lnT>
                    <a:lnB>
                      <a:noFill/>
                    </a:lnB>
                    <a:noFill/>
                  </a:tcPr>
                </a:tc>
                <a:extLst>
                  <a:ext uri="{0D108BD9-81ED-4DB2-BD59-A6C34878D82A}">
                    <a16:rowId xmlns:a16="http://schemas.microsoft.com/office/drawing/2014/main" val="3511093956"/>
                  </a:ext>
                </a:extLst>
              </a:tr>
              <a:tr h="575157">
                <a:tc>
                  <a:txBody>
                    <a:bodyPr/>
                    <a:lstStyle/>
                    <a:p>
                      <a:pPr marL="0" marR="0" algn="l" rtl="0" eaLnBrk="1" hangingPunct="1">
                        <a:buNone/>
                      </a:pPr>
                      <a:r>
                        <a:rPr lang="en-US" sz="1100" b="1" i="0">
                          <a:solidFill>
                            <a:srgbClr val="000000"/>
                          </a:solidFill>
                          <a:effectLst/>
                          <a:latin typeface="Poppins"/>
                          <a:ea typeface="Roboto Bold"/>
                          <a:cs typeface="Poppins"/>
                        </a:rPr>
                        <a:t>Prescription Drug Benefit</a:t>
                      </a:r>
                      <a:endParaRPr lang="en-US" sz="1100">
                        <a:effectLst/>
                        <a:latin typeface="Poppins"/>
                        <a:ea typeface="Roboto Bold"/>
                        <a:cs typeface="Poppins"/>
                      </a:endParaRPr>
                    </a:p>
                    <a:p>
                      <a:pPr marL="228600" marR="0" algn="l" rtl="0" eaLnBrk="1" hangingPunct="1">
                        <a:buNone/>
                      </a:pPr>
                      <a:r>
                        <a:rPr lang="en-US" sz="1100" b="0" i="0">
                          <a:solidFill>
                            <a:srgbClr val="000000"/>
                          </a:solidFill>
                          <a:effectLst/>
                          <a:latin typeface="Poppins"/>
                          <a:ea typeface="Roboto Bold"/>
                          <a:cs typeface="Poppins"/>
                        </a:rPr>
                        <a:t>Retail Generic / Preferred / Non-Preferred</a:t>
                      </a:r>
                      <a:endParaRPr lang="en-US" sz="1100">
                        <a:effectLst/>
                        <a:latin typeface="Poppins"/>
                        <a:ea typeface="Roboto Bold"/>
                        <a:cs typeface="Poppins"/>
                      </a:endParaRPr>
                    </a:p>
                    <a:p>
                      <a:pPr marL="228600" marR="0" algn="l" rtl="0" eaLnBrk="1" hangingPunct="1">
                        <a:buNone/>
                      </a:pPr>
                      <a:r>
                        <a:rPr lang="en-US" sz="1100" b="0" i="0">
                          <a:solidFill>
                            <a:srgbClr val="000000"/>
                          </a:solidFill>
                          <a:effectLst/>
                          <a:latin typeface="Poppins"/>
                          <a:ea typeface="Roboto Bold"/>
                          <a:cs typeface="Poppins"/>
                        </a:rPr>
                        <a:t>Mail Order Generic / Preferred / Non-Preferred</a:t>
                      </a:r>
                      <a:endParaRPr lang="en-US" sz="1100">
                        <a:effectLst/>
                        <a:latin typeface="Poppins"/>
                        <a:ea typeface="Roboto Bold"/>
                        <a:cs typeface="Poppins"/>
                      </a:endParaRPr>
                    </a:p>
                  </a:txBody>
                  <a:tcPr marL="0" marR="0" marT="0" marB="0" anchor="ctr">
                    <a:lnL>
                      <a:noFill/>
                    </a:lnL>
                    <a:lnR>
                      <a:noFill/>
                    </a:lnR>
                    <a:lnT>
                      <a:noFill/>
                    </a:lnT>
                    <a:lnB>
                      <a:noFill/>
                    </a:lnB>
                    <a:noFill/>
                  </a:tcPr>
                </a:tc>
                <a:tc>
                  <a:txBody>
                    <a:bodyPr/>
                    <a:lstStyle/>
                    <a:p>
                      <a:pPr marL="0" marR="0" indent="0" algn="ctr" rtl="0" eaLnBrk="1" fontAlgn="auto" latinLnBrk="0" hangingPunct="1">
                        <a:buNone/>
                      </a:pPr>
                      <a:br>
                        <a:rPr lang="en-US" sz="1100" b="0" i="0" kern="1200">
                          <a:solidFill>
                            <a:srgbClr val="000000"/>
                          </a:solidFill>
                          <a:effectLst/>
                          <a:latin typeface="Poppins"/>
                          <a:cs typeface="Poppins"/>
                        </a:rPr>
                      </a:br>
                      <a:r>
                        <a:rPr lang="en-US" sz="1100" b="0" i="0" kern="1200">
                          <a:solidFill>
                            <a:srgbClr val="000000"/>
                          </a:solidFill>
                          <a:effectLst/>
                          <a:latin typeface="Poppins"/>
                          <a:cs typeface="Poppins"/>
                        </a:rPr>
                        <a:t>15% / </a:t>
                      </a:r>
                      <a:r>
                        <a:rPr lang="en-US" sz="1100" b="0" i="0" kern="1200" baseline="0">
                          <a:solidFill>
                            <a:srgbClr val="000000"/>
                          </a:solidFill>
                          <a:effectLst/>
                          <a:latin typeface="Poppins"/>
                          <a:cs typeface="Poppins"/>
                        </a:rPr>
                        <a:t>30% / 45% </a:t>
                      </a:r>
                      <a:endParaRPr lang="en-US" sz="1100">
                        <a:effectLst/>
                        <a:latin typeface="Poppins"/>
                        <a:cs typeface="Poppins"/>
                      </a:endParaRPr>
                    </a:p>
                    <a:p>
                      <a:pPr marL="0" marR="0" indent="0" algn="ctr" rtl="0" eaLnBrk="1" fontAlgn="auto" latinLnBrk="0" hangingPunct="1">
                        <a:buNone/>
                      </a:pPr>
                      <a:r>
                        <a:rPr lang="en-US" sz="1100" b="0" i="0" kern="1200">
                          <a:solidFill>
                            <a:srgbClr val="000000"/>
                          </a:solidFill>
                          <a:effectLst/>
                          <a:latin typeface="Poppins"/>
                          <a:cs typeface="Poppins"/>
                        </a:rPr>
                        <a:t>5% / 15% / 25%</a:t>
                      </a:r>
                      <a:endParaRPr lang="en-US" sz="1100">
                        <a:effectLst/>
                        <a:latin typeface="Poppins"/>
                        <a:cs typeface="Poppins"/>
                      </a:endParaRPr>
                    </a:p>
                  </a:txBody>
                  <a:tcPr marL="0" marR="0" marT="0" marB="0" anchor="ctr">
                    <a:lnL>
                      <a:noFill/>
                    </a:lnL>
                    <a:lnR>
                      <a:noFill/>
                    </a:lnR>
                    <a:lnT>
                      <a:noFill/>
                    </a:lnT>
                    <a:lnB>
                      <a:noFill/>
                    </a:lnB>
                    <a:noFill/>
                  </a:tcPr>
                </a:tc>
                <a:tc>
                  <a:txBody>
                    <a:bodyPr/>
                    <a:lstStyle/>
                    <a:p>
                      <a:pPr marR="0" algn="ctr" rtl="0" eaLnBrk="1" hangingPunct="1">
                        <a:buNone/>
                      </a:pPr>
                      <a:r>
                        <a:rPr lang="en-US" sz="1100" b="0" i="0">
                          <a:solidFill>
                            <a:srgbClr val="000000"/>
                          </a:solidFill>
                          <a:effectLst/>
                          <a:latin typeface="Poppins"/>
                          <a:cs typeface="Poppins"/>
                        </a:rPr>
                        <a:t>Deductible &amp; Coinsurance</a:t>
                      </a:r>
                      <a:endParaRPr lang="en-US" sz="1100">
                        <a:effectLst/>
                        <a:latin typeface="Poppins"/>
                        <a:cs typeface="Poppins"/>
                      </a:endParaRPr>
                    </a:p>
                  </a:txBody>
                  <a:tcPr marL="0" marR="0" marT="0" marB="0" anchor="ctr">
                    <a:lnL>
                      <a:noFill/>
                    </a:lnL>
                    <a:lnR>
                      <a:noFill/>
                    </a:lnR>
                    <a:lnT>
                      <a:noFill/>
                    </a:lnT>
                    <a:lnB>
                      <a:noFill/>
                    </a:lnB>
                    <a:noFill/>
                  </a:tcPr>
                </a:tc>
                <a:extLst>
                  <a:ext uri="{0D108BD9-81ED-4DB2-BD59-A6C34878D82A}">
                    <a16:rowId xmlns:a16="http://schemas.microsoft.com/office/drawing/2014/main" val="510959803"/>
                  </a:ext>
                </a:extLst>
              </a:tr>
            </a:tbl>
          </a:graphicData>
        </a:graphic>
      </p:graphicFrame>
    </p:spTree>
    <p:extLst>
      <p:ext uri="{BB962C8B-B14F-4D97-AF65-F5344CB8AC3E}">
        <p14:creationId xmlns:p14="http://schemas.microsoft.com/office/powerpoint/2010/main" val="1405377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09565"/>
            <a:ext cx="9144000" cy="567774"/>
            <a:chOff x="0" y="0"/>
            <a:chExt cx="13004800" cy="2321052"/>
          </a:xfrm>
        </p:grpSpPr>
        <p:sp>
          <p:nvSpPr>
            <p:cNvPr id="3" name="Freeform 3"/>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10" name="TextBox 10"/>
          <p:cNvSpPr txBox="1"/>
          <p:nvPr/>
        </p:nvSpPr>
        <p:spPr>
          <a:xfrm>
            <a:off x="233541" y="148745"/>
            <a:ext cx="5558678" cy="901349"/>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98" b="1" spc="33" dirty="0">
                <a:solidFill>
                  <a:srgbClr val="FFFFFF"/>
                </a:solidFill>
                <a:latin typeface="Myriad Bold"/>
                <a:ea typeface="Myriad Bold"/>
                <a:cs typeface="Myriad Bold"/>
                <a:sym typeface="Myriad Bold"/>
              </a:rPr>
              <a:t>Loyola Prescription Drug Plan </a:t>
            </a:r>
          </a:p>
          <a:p>
            <a:pPr algn="l">
              <a:lnSpc>
                <a:spcPts val="2916"/>
              </a:lnSpc>
            </a:pPr>
            <a:endParaRPr lang="en-US" sz="2698" b="1" spc="33" dirty="0">
              <a:solidFill>
                <a:srgbClr val="FFFFFF"/>
              </a:solidFill>
              <a:latin typeface="Myriad Bold"/>
              <a:ea typeface="Myriad Bold"/>
              <a:cs typeface="Myriad Bold"/>
              <a:sym typeface="Myriad Bold"/>
            </a:endParaRPr>
          </a:p>
        </p:txBody>
      </p:sp>
      <p:grpSp>
        <p:nvGrpSpPr>
          <p:cNvPr id="11" name="Group 11"/>
          <p:cNvGrpSpPr/>
          <p:nvPr/>
        </p:nvGrpSpPr>
        <p:grpSpPr>
          <a:xfrm>
            <a:off x="6282504" y="1952809"/>
            <a:ext cx="2598078" cy="605927"/>
            <a:chOff x="0" y="0"/>
            <a:chExt cx="3695044" cy="861763"/>
          </a:xfrm>
        </p:grpSpPr>
        <p:sp>
          <p:nvSpPr>
            <p:cNvPr id="12" name="Freeform 12"/>
            <p:cNvSpPr/>
            <p:nvPr/>
          </p:nvSpPr>
          <p:spPr>
            <a:xfrm>
              <a:off x="0" y="0"/>
              <a:ext cx="3695065" cy="861822"/>
            </a:xfrm>
            <a:custGeom>
              <a:avLst/>
              <a:gdLst/>
              <a:ahLst/>
              <a:cxnLst/>
              <a:rect l="l" t="t" r="r" b="b"/>
              <a:pathLst>
                <a:path w="3695065" h="861822">
                  <a:moveTo>
                    <a:pt x="0" y="0"/>
                  </a:moveTo>
                  <a:lnTo>
                    <a:pt x="3695065" y="0"/>
                  </a:lnTo>
                  <a:lnTo>
                    <a:pt x="3695065" y="861822"/>
                  </a:lnTo>
                  <a:lnTo>
                    <a:pt x="0" y="861822"/>
                  </a:lnTo>
                  <a:lnTo>
                    <a:pt x="0" y="0"/>
                  </a:lnTo>
                  <a:close/>
                </a:path>
              </a:pathLst>
            </a:custGeom>
            <a:blipFill>
              <a:blip r:embed="rId3"/>
              <a:stretch>
                <a:fillRect t="-303" b="-296"/>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13" name="Group 13"/>
          <p:cNvGrpSpPr/>
          <p:nvPr/>
        </p:nvGrpSpPr>
        <p:grpSpPr>
          <a:xfrm>
            <a:off x="272296" y="1038160"/>
            <a:ext cx="5886648" cy="5671096"/>
            <a:chOff x="0" y="-104597"/>
            <a:chExt cx="2236130" cy="1381857"/>
          </a:xfrm>
        </p:grpSpPr>
        <p:sp>
          <p:nvSpPr>
            <p:cNvPr id="14" name="Freeform 14"/>
            <p:cNvSpPr/>
            <p:nvPr/>
          </p:nvSpPr>
          <p:spPr>
            <a:xfrm>
              <a:off x="0" y="-104597"/>
              <a:ext cx="2236130" cy="1277260"/>
            </a:xfrm>
            <a:custGeom>
              <a:avLst/>
              <a:gdLst/>
              <a:ahLst/>
              <a:cxnLst/>
              <a:rect l="l" t="t" r="r" b="b"/>
              <a:pathLst>
                <a:path w="2236130" h="1277260">
                  <a:moveTo>
                    <a:pt x="0" y="0"/>
                  </a:moveTo>
                  <a:lnTo>
                    <a:pt x="2236130" y="0"/>
                  </a:lnTo>
                  <a:lnTo>
                    <a:pt x="2236130" y="1277260"/>
                  </a:lnTo>
                  <a:lnTo>
                    <a:pt x="0" y="1277260"/>
                  </a:lnTo>
                  <a:close/>
                </a:path>
              </a:pathLst>
            </a:custGeom>
            <a:solidFill>
              <a:srgbClr val="EEEEEE"/>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5" name="TextBox 15"/>
            <p:cNvSpPr txBox="1"/>
            <p:nvPr/>
          </p:nvSpPr>
          <p:spPr>
            <a:xfrm>
              <a:off x="0" y="-28575"/>
              <a:ext cx="2236130" cy="1305835"/>
            </a:xfrm>
            <a:prstGeom prst="rect">
              <a:avLst/>
            </a:prstGeom>
          </p:spPr>
          <p:txBody>
            <a:bodyPr lIns="47625" tIns="47625" rIns="47625" bIns="47625"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574"/>
                </a:lnSpc>
              </a:pPr>
              <a:endParaRPr sz="1583"/>
            </a:p>
          </p:txBody>
        </p:sp>
      </p:grpSp>
      <p:sp>
        <p:nvSpPr>
          <p:cNvPr id="16" name="Freeform 16"/>
          <p:cNvSpPr/>
          <p:nvPr/>
        </p:nvSpPr>
        <p:spPr>
          <a:xfrm>
            <a:off x="6618514" y="3061425"/>
            <a:ext cx="2164556" cy="2239918"/>
          </a:xfrm>
          <a:custGeom>
            <a:avLst/>
            <a:gdLst/>
            <a:ahLst/>
            <a:cxnLst/>
            <a:rect l="l" t="t" r="r" b="b"/>
            <a:pathLst>
              <a:path w="2926080" h="2926080">
                <a:moveTo>
                  <a:pt x="0" y="0"/>
                </a:moveTo>
                <a:lnTo>
                  <a:pt x="2926080" y="0"/>
                </a:lnTo>
                <a:lnTo>
                  <a:pt x="2926080" y="2926080"/>
                </a:lnTo>
                <a:lnTo>
                  <a:pt x="0" y="29260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7" name="TextBox 17"/>
          <p:cNvSpPr txBox="1"/>
          <p:nvPr/>
        </p:nvSpPr>
        <p:spPr>
          <a:xfrm>
            <a:off x="263403" y="1483388"/>
            <a:ext cx="5889531" cy="4363310"/>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marL="469265" lvl="2" indent="-285750" algn="l">
              <a:lnSpc>
                <a:spcPts val="1708"/>
              </a:lnSpc>
              <a:buFont typeface="Arial"/>
              <a:buChar char="•"/>
            </a:pPr>
            <a:r>
              <a:rPr lang="en-US" sz="1800" dirty="0">
                <a:solidFill>
                  <a:srgbClr val="000000"/>
                </a:solidFill>
                <a:latin typeface="Myriad"/>
                <a:ea typeface="Myriad"/>
                <a:cs typeface="Myriad"/>
                <a:sym typeface="Myriad"/>
              </a:rPr>
              <a:t>Medical plan participants only</a:t>
            </a:r>
            <a:endParaRPr lang="en-US" sz="1800" dirty="0">
              <a:ea typeface="Calibri"/>
              <a:cs typeface="Calibri"/>
            </a:endParaRPr>
          </a:p>
          <a:p>
            <a:pPr marL="469265" lvl="2" indent="-285750">
              <a:lnSpc>
                <a:spcPts val="1708"/>
              </a:lnSpc>
              <a:buFont typeface="Arial"/>
              <a:buChar char="•"/>
            </a:pPr>
            <a:r>
              <a:rPr lang="en-US" sz="1800" dirty="0">
                <a:solidFill>
                  <a:srgbClr val="000000"/>
                </a:solidFill>
                <a:latin typeface="Myriad"/>
                <a:ea typeface="Myriad"/>
                <a:cs typeface="Myriad"/>
                <a:sym typeface="Myriad"/>
              </a:rPr>
              <a:t>No separate enrollment needed for prescription coverage</a:t>
            </a:r>
            <a:endParaRPr lang="en-US" sz="1800" dirty="0">
              <a:solidFill>
                <a:srgbClr val="000000"/>
              </a:solidFill>
              <a:latin typeface="Myriad"/>
              <a:ea typeface="Myriad"/>
              <a:cs typeface="Myriad"/>
            </a:endParaRPr>
          </a:p>
          <a:p>
            <a:pPr marL="469265" lvl="2" indent="-285750" algn="l">
              <a:lnSpc>
                <a:spcPts val="1707"/>
              </a:lnSpc>
              <a:buFont typeface="Arial"/>
              <a:buChar char="•"/>
            </a:pPr>
            <a:r>
              <a:rPr lang="en-US" sz="1800" dirty="0">
                <a:solidFill>
                  <a:srgbClr val="000000"/>
                </a:solidFill>
                <a:latin typeface="Myriad"/>
                <a:ea typeface="Myriad"/>
                <a:cs typeface="Myriad"/>
                <a:sym typeface="Myriad"/>
              </a:rPr>
              <a:t>PPO have a separate medical and RX deductible and out of pocket maximum</a:t>
            </a:r>
            <a:endParaRPr lang="en-US" sz="1800" dirty="0">
              <a:solidFill>
                <a:srgbClr val="000000"/>
              </a:solidFill>
              <a:latin typeface="Myriad"/>
              <a:ea typeface="Myriad"/>
              <a:cs typeface="Myriad"/>
            </a:endParaRPr>
          </a:p>
          <a:p>
            <a:pPr marL="469265" lvl="2" indent="-285750" algn="l">
              <a:lnSpc>
                <a:spcPts val="1708"/>
              </a:lnSpc>
              <a:buFont typeface="Arial"/>
              <a:buChar char="•"/>
            </a:pPr>
            <a:r>
              <a:rPr lang="en-US" sz="1800" dirty="0">
                <a:solidFill>
                  <a:srgbClr val="000000"/>
                </a:solidFill>
                <a:latin typeface="Myriad"/>
                <a:ea typeface="Myriad"/>
                <a:cs typeface="Myriad"/>
                <a:sym typeface="Myriad"/>
              </a:rPr>
              <a:t>HDHP HSA has a combined deductible and out of pocket maximum</a:t>
            </a:r>
            <a:endParaRPr lang="en-US" sz="1800" dirty="0">
              <a:solidFill>
                <a:srgbClr val="000000"/>
              </a:solidFill>
              <a:latin typeface="Myriad"/>
              <a:ea typeface="Myriad"/>
              <a:cs typeface="Myriad"/>
            </a:endParaRPr>
          </a:p>
          <a:p>
            <a:pPr marL="469265" lvl="2" indent="-285750" algn="l">
              <a:lnSpc>
                <a:spcPts val="1708"/>
              </a:lnSpc>
              <a:buFont typeface="Arial"/>
              <a:buChar char="•"/>
            </a:pPr>
            <a:r>
              <a:rPr lang="en-US" sz="1800" dirty="0">
                <a:solidFill>
                  <a:srgbClr val="000000"/>
                </a:solidFill>
                <a:latin typeface="Myriad"/>
                <a:ea typeface="Myriad"/>
                <a:cs typeface="Myriad"/>
                <a:sym typeface="Myriad"/>
              </a:rPr>
              <a:t>Complete list of participating pharmacies at </a:t>
            </a:r>
            <a:r>
              <a:rPr lang="en-US" sz="1800" u="sng" dirty="0">
                <a:solidFill>
                  <a:srgbClr val="0000FF"/>
                </a:solidFill>
                <a:latin typeface="Myriad"/>
                <a:ea typeface="Myriad"/>
                <a:cs typeface="Myriad"/>
                <a:sym typeface="Myriad"/>
                <a:hlinkClick r:id="rId6" tooltip="http://www.caremark.com/"/>
              </a:rPr>
              <a:t>www.caremark.com</a:t>
            </a:r>
            <a:r>
              <a:rPr lang="en-US" sz="1800" dirty="0">
                <a:solidFill>
                  <a:srgbClr val="000000"/>
                </a:solidFill>
                <a:latin typeface="Myriad"/>
                <a:ea typeface="Myriad"/>
                <a:cs typeface="Myriad"/>
                <a:sym typeface="Myriad"/>
              </a:rPr>
              <a:t> </a:t>
            </a:r>
            <a:endParaRPr lang="en-US" sz="1800" dirty="0">
              <a:solidFill>
                <a:srgbClr val="000000"/>
              </a:solidFill>
              <a:latin typeface="Myriad"/>
              <a:ea typeface="Myriad"/>
              <a:cs typeface="Myriad"/>
            </a:endParaRPr>
          </a:p>
          <a:p>
            <a:pPr marL="469265" lvl="2" indent="-285750" algn="l">
              <a:lnSpc>
                <a:spcPts val="1708"/>
              </a:lnSpc>
              <a:buFont typeface="Arial"/>
              <a:buChar char="•"/>
            </a:pPr>
            <a:r>
              <a:rPr lang="en-US" sz="1800" dirty="0">
                <a:solidFill>
                  <a:srgbClr val="000000"/>
                </a:solidFill>
                <a:latin typeface="Myriad"/>
                <a:ea typeface="Myriad"/>
                <a:cs typeface="Myriad"/>
                <a:sym typeface="Myriad"/>
              </a:rPr>
              <a:t>Welcome Kits sent to your home address will include ID card(s)</a:t>
            </a:r>
            <a:endParaRPr lang="en-US" sz="1800" dirty="0">
              <a:solidFill>
                <a:srgbClr val="000000"/>
              </a:solidFill>
              <a:latin typeface="Myriad"/>
              <a:ea typeface="Myriad"/>
              <a:cs typeface="Myriad"/>
            </a:endParaRPr>
          </a:p>
          <a:p>
            <a:pPr marL="469265" lvl="2" indent="-285750">
              <a:lnSpc>
                <a:spcPts val="1708"/>
              </a:lnSpc>
              <a:buFont typeface="Arial"/>
              <a:buChar char="•"/>
            </a:pPr>
            <a:r>
              <a:rPr lang="en-US" sz="1800" dirty="0">
                <a:solidFill>
                  <a:srgbClr val="000000"/>
                </a:solidFill>
                <a:latin typeface="Myriad"/>
                <a:ea typeface="Myriad"/>
                <a:cs typeface="Myriad"/>
                <a:sym typeface="Myriad"/>
              </a:rPr>
              <a:t>You can use other Pharmacy Retail outlets besides CVS such as: Walgreens, Target, and Walmart. Just present your CVS Card.</a:t>
            </a:r>
            <a:endParaRPr lang="en-US" sz="1800" dirty="0">
              <a:solidFill>
                <a:srgbClr val="000000"/>
              </a:solidFill>
              <a:latin typeface="Myriad"/>
              <a:ea typeface="Myriad"/>
              <a:cs typeface="Myriad"/>
            </a:endParaRPr>
          </a:p>
          <a:p>
            <a:pPr marL="469265" lvl="2" indent="-285750">
              <a:lnSpc>
                <a:spcPts val="1707"/>
              </a:lnSpc>
              <a:buFont typeface="Arial"/>
              <a:buChar char="•"/>
            </a:pPr>
            <a:r>
              <a:rPr lang="en-US" sz="1800" dirty="0">
                <a:solidFill>
                  <a:srgbClr val="000000"/>
                </a:solidFill>
                <a:latin typeface="Myriad"/>
                <a:ea typeface="Myriad"/>
                <a:cs typeface="Myriad"/>
                <a:sym typeface="Myriad"/>
              </a:rPr>
              <a:t>Prescription</a:t>
            </a:r>
            <a:r>
              <a:rPr lang="en-US" sz="1800" dirty="0">
                <a:solidFill>
                  <a:srgbClr val="000000"/>
                </a:solidFill>
                <a:latin typeface="Myriad"/>
              </a:rPr>
              <a:t> for contraceptives are excluded on the Loyola medical plan. However, there is a program available where by you can obtain certain contraceptive prescriptions at no cost to you, as part of the Affordable Care Act. In order to obtain these you will obtain a separate ID card directly from CVS.</a:t>
            </a:r>
            <a:endParaRPr lang="en-US" sz="1800" dirty="0">
              <a:latin typeface="Myriad"/>
            </a:endParaRPr>
          </a:p>
        </p:txBody>
      </p:sp>
      <p:sp>
        <p:nvSpPr>
          <p:cNvPr id="18" name="TextBox 18"/>
          <p:cNvSpPr txBox="1"/>
          <p:nvPr/>
        </p:nvSpPr>
        <p:spPr>
          <a:xfrm>
            <a:off x="570161" y="6413056"/>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spTree>
    <p:extLst>
      <p:ext uri="{BB962C8B-B14F-4D97-AF65-F5344CB8AC3E}">
        <p14:creationId xmlns:p14="http://schemas.microsoft.com/office/powerpoint/2010/main" val="2408604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453A9-2DDB-CE57-8C91-81C076DC093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ECF905E-FA06-51DC-EB6A-93BE13581E71}"/>
              </a:ext>
            </a:extLst>
          </p:cNvPr>
          <p:cNvSpPr/>
          <p:nvPr/>
        </p:nvSpPr>
        <p:spPr>
          <a:xfrm>
            <a:off x="1894621" y="1669003"/>
            <a:ext cx="5031572" cy="3461603"/>
          </a:xfrm>
          <a:custGeom>
            <a:avLst/>
            <a:gdLst/>
            <a:ahLst/>
            <a:cxnLst/>
            <a:rect l="l" t="t" r="r" b="b"/>
            <a:pathLst>
              <a:path w="5367010" h="5190346">
                <a:moveTo>
                  <a:pt x="0" y="0"/>
                </a:moveTo>
                <a:lnTo>
                  <a:pt x="5367010" y="0"/>
                </a:lnTo>
                <a:lnTo>
                  <a:pt x="5367010" y="5190345"/>
                </a:lnTo>
                <a:lnTo>
                  <a:pt x="0" y="5190345"/>
                </a:lnTo>
                <a:lnTo>
                  <a:pt x="0" y="0"/>
                </a:lnTo>
                <a:close/>
              </a:path>
            </a:pathLst>
          </a:custGeom>
          <a:blipFill>
            <a:blip r:embed="rId3">
              <a:alphaModFix amt="13000"/>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3" name="Group 3">
            <a:extLst>
              <a:ext uri="{FF2B5EF4-FFF2-40B4-BE49-F238E27FC236}">
                <a16:creationId xmlns:a16="http://schemas.microsoft.com/office/drawing/2014/main" id="{A6BF8904-D437-5EDD-FF64-AF69F6DC4D30}"/>
              </a:ext>
            </a:extLst>
          </p:cNvPr>
          <p:cNvGrpSpPr/>
          <p:nvPr/>
        </p:nvGrpSpPr>
        <p:grpSpPr>
          <a:xfrm>
            <a:off x="0" y="309565"/>
            <a:ext cx="9144000" cy="519607"/>
            <a:chOff x="0" y="0"/>
            <a:chExt cx="13004800" cy="2321052"/>
          </a:xfrm>
        </p:grpSpPr>
        <p:sp>
          <p:nvSpPr>
            <p:cNvPr id="4" name="Freeform 4">
              <a:extLst>
                <a:ext uri="{FF2B5EF4-FFF2-40B4-BE49-F238E27FC236}">
                  <a16:creationId xmlns:a16="http://schemas.microsoft.com/office/drawing/2014/main" id="{0FF37070-5716-EEC6-865A-F16EC908AE72}"/>
                </a:ext>
              </a:extLst>
            </p:cNvPr>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5" name="Group 5">
            <a:extLst>
              <a:ext uri="{FF2B5EF4-FFF2-40B4-BE49-F238E27FC236}">
                <a16:creationId xmlns:a16="http://schemas.microsoft.com/office/drawing/2014/main" id="{7A6DD353-6EA2-CCBE-04E7-D869BEEEB190}"/>
              </a:ext>
            </a:extLst>
          </p:cNvPr>
          <p:cNvGrpSpPr/>
          <p:nvPr/>
        </p:nvGrpSpPr>
        <p:grpSpPr>
          <a:xfrm>
            <a:off x="0" y="1"/>
            <a:ext cx="9144000" cy="374690"/>
            <a:chOff x="0" y="0"/>
            <a:chExt cx="13004800" cy="532892"/>
          </a:xfrm>
        </p:grpSpPr>
        <p:sp>
          <p:nvSpPr>
            <p:cNvPr id="6" name="Freeform 6">
              <a:extLst>
                <a:ext uri="{FF2B5EF4-FFF2-40B4-BE49-F238E27FC236}">
                  <a16:creationId xmlns:a16="http://schemas.microsoft.com/office/drawing/2014/main" id="{7378A9A6-0899-59F5-4AE1-77EA90B2B192}"/>
                </a:ext>
              </a:extLst>
            </p:cNvPr>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7" name="Group 7">
            <a:extLst>
              <a:ext uri="{FF2B5EF4-FFF2-40B4-BE49-F238E27FC236}">
                <a16:creationId xmlns:a16="http://schemas.microsoft.com/office/drawing/2014/main" id="{EF0E7941-FE11-C176-D258-70E4EEB3BADC}"/>
              </a:ext>
            </a:extLst>
          </p:cNvPr>
          <p:cNvGrpSpPr/>
          <p:nvPr/>
        </p:nvGrpSpPr>
        <p:grpSpPr>
          <a:xfrm>
            <a:off x="6956823" y="1"/>
            <a:ext cx="2187148" cy="163503"/>
            <a:chOff x="0" y="0"/>
            <a:chExt cx="3110611" cy="232537"/>
          </a:xfrm>
        </p:grpSpPr>
        <p:sp>
          <p:nvSpPr>
            <p:cNvPr id="8" name="Freeform 8">
              <a:extLst>
                <a:ext uri="{FF2B5EF4-FFF2-40B4-BE49-F238E27FC236}">
                  <a16:creationId xmlns:a16="http://schemas.microsoft.com/office/drawing/2014/main" id="{6F76F835-BB09-55FD-F570-D537F8E56532}"/>
                </a:ext>
              </a:extLst>
            </p:cNvPr>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9" name="Group 9">
            <a:extLst>
              <a:ext uri="{FF2B5EF4-FFF2-40B4-BE49-F238E27FC236}">
                <a16:creationId xmlns:a16="http://schemas.microsoft.com/office/drawing/2014/main" id="{A207EDC8-7095-0147-9E1B-FE951C2FE440}"/>
              </a:ext>
            </a:extLst>
          </p:cNvPr>
          <p:cNvGrpSpPr/>
          <p:nvPr/>
        </p:nvGrpSpPr>
        <p:grpSpPr>
          <a:xfrm>
            <a:off x="259572" y="60519"/>
            <a:ext cx="8301671" cy="764991"/>
            <a:chOff x="0" y="-355345"/>
            <a:chExt cx="11806821" cy="1087988"/>
          </a:xfrm>
        </p:grpSpPr>
        <p:sp>
          <p:nvSpPr>
            <p:cNvPr id="10" name="Freeform 10">
              <a:extLst>
                <a:ext uri="{FF2B5EF4-FFF2-40B4-BE49-F238E27FC236}">
                  <a16:creationId xmlns:a16="http://schemas.microsoft.com/office/drawing/2014/main" id="{5DFBA9CD-B695-D629-40A6-58D41BE3C985}"/>
                </a:ext>
              </a:extLst>
            </p:cNvPr>
            <p:cNvSpPr/>
            <p:nvPr/>
          </p:nvSpPr>
          <p:spPr>
            <a:xfrm>
              <a:off x="0" y="0"/>
              <a:ext cx="11806821" cy="732643"/>
            </a:xfrm>
            <a:custGeom>
              <a:avLst/>
              <a:gdLst/>
              <a:ahLst/>
              <a:cxnLst/>
              <a:rect l="l" t="t" r="r" b="b"/>
              <a:pathLst>
                <a:path w="11806821" h="732643">
                  <a:moveTo>
                    <a:pt x="0" y="0"/>
                  </a:moveTo>
                  <a:lnTo>
                    <a:pt x="11806821" y="0"/>
                  </a:lnTo>
                  <a:lnTo>
                    <a:pt x="11806821" y="732643"/>
                  </a:lnTo>
                  <a:lnTo>
                    <a:pt x="0" y="732643"/>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1" name="TextBox 11">
              <a:extLst>
                <a:ext uri="{FF2B5EF4-FFF2-40B4-BE49-F238E27FC236}">
                  <a16:creationId xmlns:a16="http://schemas.microsoft.com/office/drawing/2014/main" id="{BBB4F189-7704-B534-67E2-FF9D3780F17C}"/>
                </a:ext>
              </a:extLst>
            </p:cNvPr>
            <p:cNvSpPr txBox="1"/>
            <p:nvPr/>
          </p:nvSpPr>
          <p:spPr>
            <a:xfrm>
              <a:off x="0" y="-355345"/>
              <a:ext cx="11806821" cy="761218"/>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98" b="1" spc="33" dirty="0">
                  <a:solidFill>
                    <a:srgbClr val="FFFFFF"/>
                  </a:solidFill>
                  <a:latin typeface="Myriad Bold"/>
                  <a:ea typeface="Myriad Bold"/>
                  <a:cs typeface="Myriad Bold"/>
                  <a:sym typeface="Myriad Bold"/>
                </a:rPr>
                <a:t>FLIMP Decision Tool </a:t>
              </a:r>
            </a:p>
          </p:txBody>
        </p:sp>
      </p:grpSp>
      <p:sp>
        <p:nvSpPr>
          <p:cNvPr id="14" name="Freeform 14">
            <a:extLst>
              <a:ext uri="{FF2B5EF4-FFF2-40B4-BE49-F238E27FC236}">
                <a16:creationId xmlns:a16="http://schemas.microsoft.com/office/drawing/2014/main" id="{9C8ECBD9-26D9-8D97-1BC5-622546D6D577}"/>
              </a:ext>
            </a:extLst>
          </p:cNvPr>
          <p:cNvSpPr/>
          <p:nvPr/>
        </p:nvSpPr>
        <p:spPr>
          <a:xfrm>
            <a:off x="4687331" y="2801688"/>
            <a:ext cx="365551" cy="304626"/>
          </a:xfrm>
          <a:custGeom>
            <a:avLst/>
            <a:gdLst/>
            <a:ahLst/>
            <a:cxnLst/>
            <a:rect l="l" t="t" r="r" b="b"/>
            <a:pathLst>
              <a:path w="389921" h="324934">
                <a:moveTo>
                  <a:pt x="0" y="0"/>
                </a:moveTo>
                <a:lnTo>
                  <a:pt x="389921" y="0"/>
                </a:lnTo>
                <a:lnTo>
                  <a:pt x="389921" y="324934"/>
                </a:lnTo>
                <a:lnTo>
                  <a:pt x="0" y="32493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5" name="Freeform 15">
            <a:extLst>
              <a:ext uri="{FF2B5EF4-FFF2-40B4-BE49-F238E27FC236}">
                <a16:creationId xmlns:a16="http://schemas.microsoft.com/office/drawing/2014/main" id="{53D497D7-7271-AA28-C98E-59F9FBF5B417}"/>
              </a:ext>
            </a:extLst>
          </p:cNvPr>
          <p:cNvSpPr/>
          <p:nvPr/>
        </p:nvSpPr>
        <p:spPr>
          <a:xfrm>
            <a:off x="4752037" y="4503672"/>
            <a:ext cx="337798" cy="327753"/>
          </a:xfrm>
          <a:custGeom>
            <a:avLst/>
            <a:gdLst/>
            <a:ahLst/>
            <a:cxnLst/>
            <a:rect l="l" t="t" r="r" b="b"/>
            <a:pathLst>
              <a:path w="360318" h="349603">
                <a:moveTo>
                  <a:pt x="0" y="0"/>
                </a:moveTo>
                <a:lnTo>
                  <a:pt x="360318" y="0"/>
                </a:lnTo>
                <a:lnTo>
                  <a:pt x="360318" y="349603"/>
                </a:lnTo>
                <a:lnTo>
                  <a:pt x="0" y="349603"/>
                </a:lnTo>
                <a:lnTo>
                  <a:pt x="0" y="0"/>
                </a:lnTo>
                <a:close/>
              </a:path>
            </a:pathLst>
          </a:custGeom>
          <a:blipFill>
            <a:blip r:embed="rId7">
              <a:extLst>
                <a:ext uri="{96DAC541-7B7A-43D3-8B79-37D633B846F1}">
                  <asvg:svgBlip xmlns:asvg="http://schemas.microsoft.com/office/drawing/2016/SVG/main" r:embed="rId8"/>
                </a:ext>
              </a:extLst>
            </a:blip>
            <a:stretch>
              <a:fillRect t="-176" b="-176"/>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6" name="Freeform 16">
            <a:extLst>
              <a:ext uri="{FF2B5EF4-FFF2-40B4-BE49-F238E27FC236}">
                <a16:creationId xmlns:a16="http://schemas.microsoft.com/office/drawing/2014/main" id="{54E37A1F-3E00-A833-61C8-276D2B2F0534}"/>
              </a:ext>
            </a:extLst>
          </p:cNvPr>
          <p:cNvSpPr/>
          <p:nvPr/>
        </p:nvSpPr>
        <p:spPr>
          <a:xfrm>
            <a:off x="4749778" y="3668693"/>
            <a:ext cx="240657" cy="327753"/>
          </a:xfrm>
          <a:custGeom>
            <a:avLst/>
            <a:gdLst/>
            <a:ahLst/>
            <a:cxnLst/>
            <a:rect l="l" t="t" r="r" b="b"/>
            <a:pathLst>
              <a:path w="256701" h="349603">
                <a:moveTo>
                  <a:pt x="0" y="0"/>
                </a:moveTo>
                <a:lnTo>
                  <a:pt x="256701" y="0"/>
                </a:lnTo>
                <a:lnTo>
                  <a:pt x="256701" y="349603"/>
                </a:lnTo>
                <a:lnTo>
                  <a:pt x="0" y="349603"/>
                </a:lnTo>
                <a:lnTo>
                  <a:pt x="0" y="0"/>
                </a:lnTo>
                <a:close/>
              </a:path>
            </a:pathLst>
          </a:custGeom>
          <a:blipFill>
            <a:blip r:embed="rId9">
              <a:extLst>
                <a:ext uri="{96DAC541-7B7A-43D3-8B79-37D633B846F1}">
                  <asvg:svgBlip xmlns:asvg="http://schemas.microsoft.com/office/drawing/2016/SVG/main" r:embed="rId10"/>
                </a:ext>
              </a:extLst>
            </a:blip>
            <a:stretch>
              <a:fillRect t="-310" b="-310"/>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7" name="TextBox 17">
            <a:extLst>
              <a:ext uri="{FF2B5EF4-FFF2-40B4-BE49-F238E27FC236}">
                <a16:creationId xmlns:a16="http://schemas.microsoft.com/office/drawing/2014/main" id="{660964A2-3A34-34A2-62CC-A321A62D5DA1}"/>
              </a:ext>
            </a:extLst>
          </p:cNvPr>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sp>
        <p:nvSpPr>
          <p:cNvPr id="22" name="TextBox 22">
            <a:extLst>
              <a:ext uri="{FF2B5EF4-FFF2-40B4-BE49-F238E27FC236}">
                <a16:creationId xmlns:a16="http://schemas.microsoft.com/office/drawing/2014/main" id="{FD150F4F-B4B8-C16B-7DA7-E3DFD5C4723D}"/>
              </a:ext>
            </a:extLst>
          </p:cNvPr>
          <p:cNvSpPr txBox="1"/>
          <p:nvPr/>
        </p:nvSpPr>
        <p:spPr>
          <a:xfrm>
            <a:off x="2390037" y="890493"/>
            <a:ext cx="4225443" cy="538609"/>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2100"/>
              </a:lnSpc>
            </a:pPr>
            <a:r>
              <a:rPr lang="en-US" sz="1800" b="1" dirty="0">
                <a:solidFill>
                  <a:srgbClr val="000000"/>
                </a:solidFill>
                <a:latin typeface="Myriad Bold"/>
                <a:ea typeface="Myriad Bold"/>
                <a:cs typeface="Myriad Bold"/>
                <a:sym typeface="Myriad Bold"/>
              </a:rPr>
              <a:t>Need assistance determining which plans are best for you and your family?</a:t>
            </a:r>
            <a:endParaRPr lang="en-US" sz="1800" b="1" dirty="0">
              <a:solidFill>
                <a:srgbClr val="000000"/>
              </a:solidFill>
              <a:latin typeface="Myriad Bold"/>
              <a:ea typeface="Myriad Bold"/>
              <a:cs typeface="Myriad Bold"/>
            </a:endParaRPr>
          </a:p>
        </p:txBody>
      </p:sp>
      <p:sp>
        <p:nvSpPr>
          <p:cNvPr id="23" name="TextBox 23">
            <a:extLst>
              <a:ext uri="{FF2B5EF4-FFF2-40B4-BE49-F238E27FC236}">
                <a16:creationId xmlns:a16="http://schemas.microsoft.com/office/drawing/2014/main" id="{7A91D927-AC69-509E-CC77-1BE10EAD8031}"/>
              </a:ext>
            </a:extLst>
          </p:cNvPr>
          <p:cNvSpPr txBox="1"/>
          <p:nvPr/>
        </p:nvSpPr>
        <p:spPr>
          <a:xfrm>
            <a:off x="3733342" y="1576925"/>
            <a:ext cx="1677316" cy="1025922"/>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marL="242570" lvl="1" indent="-121285" algn="l">
              <a:lnSpc>
                <a:spcPts val="1575"/>
              </a:lnSpc>
              <a:buFont typeface="Arial"/>
              <a:buChar char="•"/>
            </a:pPr>
            <a:r>
              <a:rPr lang="en-US" sz="1600" b="1" dirty="0">
                <a:solidFill>
                  <a:srgbClr val="000000"/>
                </a:solidFill>
                <a:latin typeface="Myriad"/>
                <a:ea typeface="Myriad"/>
                <a:cs typeface="Myriad"/>
                <a:sym typeface="Myriad"/>
              </a:rPr>
              <a:t>PPO vs HDHP</a:t>
            </a:r>
            <a:endParaRPr lang="en-US" sz="1600" b="1" dirty="0">
              <a:solidFill>
                <a:srgbClr val="000000"/>
              </a:solidFill>
              <a:latin typeface="Myriad"/>
              <a:ea typeface="Myriad"/>
              <a:cs typeface="Myriad"/>
            </a:endParaRPr>
          </a:p>
          <a:p>
            <a:pPr marL="242570" lvl="1" indent="-121285" algn="l">
              <a:lnSpc>
                <a:spcPts val="1575"/>
              </a:lnSpc>
              <a:buFont typeface="Arial"/>
              <a:buChar char="•"/>
            </a:pPr>
            <a:r>
              <a:rPr lang="en-US" sz="1600" b="1" dirty="0">
                <a:solidFill>
                  <a:srgbClr val="000000"/>
                </a:solidFill>
                <a:latin typeface="Myriad"/>
                <a:ea typeface="Myriad"/>
                <a:cs typeface="Myriad"/>
                <a:sym typeface="Myriad"/>
              </a:rPr>
              <a:t>Vision Insurance</a:t>
            </a:r>
            <a:endParaRPr lang="en-US" sz="1600" b="1" dirty="0">
              <a:solidFill>
                <a:srgbClr val="000000"/>
              </a:solidFill>
              <a:latin typeface="Myriad"/>
              <a:ea typeface="Myriad"/>
              <a:cs typeface="Myriad"/>
            </a:endParaRPr>
          </a:p>
          <a:p>
            <a:pPr marL="242570" lvl="1" indent="-121285" algn="l">
              <a:lnSpc>
                <a:spcPts val="1575"/>
              </a:lnSpc>
              <a:buFont typeface="Arial"/>
              <a:buChar char="•"/>
            </a:pPr>
            <a:r>
              <a:rPr lang="en-US" sz="1600" b="1" dirty="0">
                <a:solidFill>
                  <a:srgbClr val="000000"/>
                </a:solidFill>
                <a:latin typeface="Myriad"/>
                <a:ea typeface="Myriad"/>
                <a:cs typeface="Myriad"/>
                <a:sym typeface="Myriad"/>
              </a:rPr>
              <a:t>Dental PPO vs DHMO</a:t>
            </a:r>
            <a:endParaRPr lang="en-US" sz="1600" b="1" dirty="0">
              <a:solidFill>
                <a:srgbClr val="000000"/>
              </a:solidFill>
              <a:latin typeface="Myriad"/>
              <a:ea typeface="Myriad"/>
              <a:cs typeface="Myriad"/>
            </a:endParaRPr>
          </a:p>
        </p:txBody>
      </p:sp>
      <p:sp>
        <p:nvSpPr>
          <p:cNvPr id="20" name="TextBox 19">
            <a:extLst>
              <a:ext uri="{FF2B5EF4-FFF2-40B4-BE49-F238E27FC236}">
                <a16:creationId xmlns:a16="http://schemas.microsoft.com/office/drawing/2014/main" id="{99E4DDBD-8246-FFD8-6E71-0BBAD1EDEA2E}"/>
              </a:ext>
            </a:extLst>
          </p:cNvPr>
          <p:cNvSpPr txBox="1"/>
          <p:nvPr/>
        </p:nvSpPr>
        <p:spPr>
          <a:xfrm>
            <a:off x="2286000" y="3246393"/>
            <a:ext cx="4572000" cy="369332"/>
          </a:xfrm>
          <a:prstGeom prst="rect">
            <a:avLst/>
          </a:prstGeom>
          <a:noFill/>
        </p:spPr>
        <p:txBody>
          <a:bodyPr wrap="square">
            <a:spAutoFit/>
          </a:bodyPr>
          <a:lstStyle/>
          <a:p>
            <a:r>
              <a:rPr lang="en-US" dirty="0"/>
              <a:t> </a:t>
            </a:r>
          </a:p>
        </p:txBody>
      </p:sp>
      <p:sp>
        <p:nvSpPr>
          <p:cNvPr id="21" name="Text Placeholder 6">
            <a:extLst>
              <a:ext uri="{FF2B5EF4-FFF2-40B4-BE49-F238E27FC236}">
                <a16:creationId xmlns:a16="http://schemas.microsoft.com/office/drawing/2014/main" id="{4DCCD302-99CA-EB71-3952-330C34D0D2EE}"/>
              </a:ext>
            </a:extLst>
          </p:cNvPr>
          <p:cNvSpPr>
            <a:spLocks noGrp="1"/>
          </p:cNvSpPr>
          <p:nvPr/>
        </p:nvSpPr>
        <p:spPr>
          <a:xfrm>
            <a:off x="2357458" y="2633090"/>
            <a:ext cx="4105898" cy="2788155"/>
          </a:xfrm>
          <a:prstGeom prst="rect">
            <a:avLst/>
          </a:prstGeom>
          <a:noFill/>
          <a:ln>
            <a:noFill/>
          </a:ln>
        </p:spPr>
        <p:txBody>
          <a:bodyPr spcFirstLastPara="1" wrap="square" lIns="91425" tIns="45700" rIns="91425" bIns="45700" anchor="t" anchorCtr="0">
            <a:normAutofit fontScale="70000" lnSpcReduction="20000"/>
          </a:bodyPr>
          <a:lstStyle>
            <a:defPPr marR="0" lvl="0" algn="l" rtl="0">
              <a:lnSpc>
                <a:spcPct val="100000"/>
              </a:lnSpc>
              <a:spcBef>
                <a:spcPts val="0"/>
              </a:spcBef>
              <a:spcAft>
                <a:spcPts val="0"/>
              </a:spcAft>
            </a:defPPr>
            <a:lvl1pPr marL="77470" marR="0" lvl="0" indent="0" algn="l" rtl="0" eaLnBrk="1" hangingPunct="1">
              <a:lnSpc>
                <a:spcPct val="110000"/>
              </a:lnSpc>
              <a:spcBef>
                <a:spcPts val="600"/>
              </a:spcBef>
              <a:spcAft>
                <a:spcPts val="0"/>
              </a:spcAft>
              <a:buClr>
                <a:schemeClr val="accent4"/>
              </a:buClr>
              <a:buSzPts val="2380"/>
              <a:buFont typeface="Noto Sans Symbols"/>
              <a:buNone/>
              <a:defRPr sz="2800" b="0" i="0" u="none" strike="noStrike" cap="none">
                <a:solidFill>
                  <a:schemeClr val="accent1"/>
                </a:solidFill>
                <a:latin typeface="Poppins"/>
                <a:ea typeface="Poppins"/>
                <a:cs typeface="Poppins"/>
                <a:sym typeface="Poppins"/>
              </a:defRPr>
            </a:lvl1pPr>
            <a:lvl2pPr marL="556260" marR="0" lvl="1" indent="0" algn="l" rtl="0" eaLnBrk="1" hangingPunct="1">
              <a:lnSpc>
                <a:spcPct val="110000"/>
              </a:lnSpc>
              <a:spcBef>
                <a:spcPts val="600"/>
              </a:spcBef>
              <a:spcAft>
                <a:spcPts val="0"/>
              </a:spcAft>
              <a:buClr>
                <a:srgbClr val="4A789F"/>
              </a:buClr>
              <a:buSzPts val="2040"/>
              <a:buFont typeface="Courier New"/>
              <a:buNone/>
              <a:defRPr sz="1800" b="0" i="0" u="none" strike="noStrike" cap="none">
                <a:solidFill>
                  <a:schemeClr val="accent1"/>
                </a:solidFill>
                <a:latin typeface="Poppins"/>
                <a:ea typeface="Poppins"/>
                <a:cs typeface="Poppins"/>
                <a:sym typeface="Poppins"/>
              </a:defRPr>
            </a:lvl2pPr>
            <a:lvl3pPr marL="1035050" marR="0" lvl="2" indent="0" algn="l" rtl="0" eaLnBrk="1" hangingPunct="1">
              <a:lnSpc>
                <a:spcPct val="110000"/>
              </a:lnSpc>
              <a:spcBef>
                <a:spcPts val="600"/>
              </a:spcBef>
              <a:spcAft>
                <a:spcPts val="0"/>
              </a:spcAft>
              <a:buClr>
                <a:srgbClr val="4A789F"/>
              </a:buClr>
              <a:buSzPts val="1700"/>
              <a:buFont typeface="Arial"/>
              <a:buNone/>
              <a:defRPr sz="1400" b="0" i="0" u="none" strike="noStrike" cap="none">
                <a:solidFill>
                  <a:schemeClr val="accent1"/>
                </a:solidFill>
                <a:latin typeface="Poppins"/>
                <a:ea typeface="Poppins"/>
                <a:cs typeface="Poppins"/>
                <a:sym typeface="Poppins"/>
              </a:defRPr>
            </a:lvl3pPr>
            <a:lvl4pPr marL="1828800" marR="0" lvl="3" indent="-325755" algn="l" rtl="0" eaLnBrk="1" hangingPunct="1">
              <a:lnSpc>
                <a:spcPct val="110000"/>
              </a:lnSpc>
              <a:spcBef>
                <a:spcPts val="600"/>
              </a:spcBef>
              <a:spcAft>
                <a:spcPts val="0"/>
              </a:spcAft>
              <a:buClr>
                <a:srgbClr val="4A789F"/>
              </a:buClr>
              <a:buSzPts val="1530"/>
              <a:buFont typeface="Noto Sans Symbols"/>
              <a:buChar char="▪"/>
              <a:defRPr sz="1530" b="0" i="0" u="none" strike="noStrike" cap="none">
                <a:solidFill>
                  <a:srgbClr val="4A789F"/>
                </a:solidFill>
                <a:latin typeface="Poppins"/>
                <a:ea typeface="Poppins"/>
                <a:cs typeface="Poppins"/>
                <a:sym typeface="Poppins"/>
              </a:defRPr>
            </a:lvl4pPr>
            <a:lvl5pPr marL="2286000" marR="0" lvl="4" indent="-325754" algn="l" rtl="0" eaLnBrk="1" hangingPunct="1">
              <a:lnSpc>
                <a:spcPct val="110000"/>
              </a:lnSpc>
              <a:spcBef>
                <a:spcPts val="600"/>
              </a:spcBef>
              <a:spcAft>
                <a:spcPts val="0"/>
              </a:spcAft>
              <a:buClr>
                <a:srgbClr val="4A789F"/>
              </a:buClr>
              <a:buSzPts val="1530"/>
              <a:buFont typeface="Courier New"/>
              <a:buChar char="o"/>
              <a:defRPr sz="1530" b="0" i="0" u="none" strike="noStrike" cap="none">
                <a:solidFill>
                  <a:srgbClr val="4A789F"/>
                </a:solidFill>
                <a:latin typeface="Poppins"/>
                <a:ea typeface="Poppins"/>
                <a:cs typeface="Poppins"/>
                <a:sym typeface="Poppins"/>
              </a:defRPr>
            </a:lvl5pPr>
            <a:lvl6pPr marL="2743200" marR="0" lvl="5" indent="-325754" algn="l" rtl="0" eaLnBrk="1" hangingPunct="1">
              <a:lnSpc>
                <a:spcPct val="90000"/>
              </a:lnSpc>
              <a:spcBef>
                <a:spcPts val="600"/>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6pPr>
            <a:lvl7pPr marL="3200400" marR="0" lvl="6" indent="-325754" algn="l" rtl="0" eaLnBrk="1" hangingPunct="1">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7pPr>
            <a:lvl8pPr marL="3657600" marR="0" lvl="7" indent="-325754" algn="l" rtl="0" eaLnBrk="1" hangingPunct="1">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8pPr>
            <a:lvl9pPr marL="4114800" marR="0" lvl="8" indent="-325754" algn="l" rtl="0" eaLnBrk="1" hangingPunct="1">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9pPr>
          </a:lstStyle>
          <a:p>
            <a:pPr algn="ctr"/>
            <a:r>
              <a:rPr lang="en-US" sz="3200" b="1" dirty="0">
                <a:latin typeface="Myriad" panose="020B0604020202020204" charset="0"/>
              </a:rPr>
              <a:t>Flimp Decisions is here to help!</a:t>
            </a:r>
          </a:p>
          <a:p>
            <a:pPr algn="ctr"/>
            <a:r>
              <a:rPr lang="en-US" dirty="0">
                <a:solidFill>
                  <a:srgbClr val="000000"/>
                </a:solidFill>
                <a:latin typeface="Myriad" panose="020B0604020202020204" charset="0"/>
              </a:rPr>
              <a:t>Selecting the best Medical plan is simple. Based on your responses to just a few questions, Flimp will match you with the best-fit medical  plan.</a:t>
            </a:r>
          </a:p>
          <a:p>
            <a:r>
              <a:rPr lang="en-US" b="1" dirty="0">
                <a:latin typeface="Myriad" panose="020B0604020202020204" charset="0"/>
              </a:rPr>
              <a:t>Visit FLIMP</a:t>
            </a:r>
            <a:r>
              <a:rPr lang="en-US" dirty="0">
                <a:latin typeface="Myriad" panose="020B0604020202020204" charset="0"/>
              </a:rPr>
              <a:t>:  </a:t>
            </a:r>
          </a:p>
          <a:p>
            <a:endParaRPr lang="en-US" dirty="0"/>
          </a:p>
          <a:p>
            <a:endParaRPr lang="en-US" dirty="0"/>
          </a:p>
          <a:p>
            <a:endParaRPr lang="en-US" dirty="0"/>
          </a:p>
        </p:txBody>
      </p:sp>
      <p:pic>
        <p:nvPicPr>
          <p:cNvPr id="24" name="Picture 23" descr="A qr code with dots&#10;&#10;AI-generated content may be incorrect.">
            <a:extLst>
              <a:ext uri="{FF2B5EF4-FFF2-40B4-BE49-F238E27FC236}">
                <a16:creationId xmlns:a16="http://schemas.microsoft.com/office/drawing/2014/main" id="{A205A619-B5EF-1770-AEDD-7223912BAA0B}"/>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098968" y="4274048"/>
            <a:ext cx="1301619" cy="1147197"/>
          </a:xfrm>
          <a:prstGeom prst="rect">
            <a:avLst/>
          </a:prstGeom>
          <a:noFill/>
          <a:ln>
            <a:noFill/>
          </a:ln>
        </p:spPr>
      </p:pic>
      <p:sp>
        <p:nvSpPr>
          <p:cNvPr id="27" name="TextBox 26">
            <a:extLst>
              <a:ext uri="{FF2B5EF4-FFF2-40B4-BE49-F238E27FC236}">
                <a16:creationId xmlns:a16="http://schemas.microsoft.com/office/drawing/2014/main" id="{B88F6FB1-1036-0BAE-09C4-73F33CF3C6BD}"/>
              </a:ext>
            </a:extLst>
          </p:cNvPr>
          <p:cNvSpPr txBox="1"/>
          <p:nvPr/>
        </p:nvSpPr>
        <p:spPr>
          <a:xfrm>
            <a:off x="2286000" y="5408208"/>
            <a:ext cx="4572000" cy="805029"/>
          </a:xfrm>
          <a:prstGeom prst="rect">
            <a:avLst/>
          </a:prstGeom>
          <a:noFill/>
        </p:spPr>
        <p:txBody>
          <a:bodyPr wrap="square">
            <a:spAutoFit/>
          </a:bodyPr>
          <a:lstStyle/>
          <a:p>
            <a:pPr algn="ctr" rtl="0" fontAlgn="base">
              <a:lnSpc>
                <a:spcPts val="2850"/>
              </a:lnSpc>
              <a:buNone/>
            </a:pPr>
            <a:r>
              <a:rPr lang="en-US" sz="1800" b="0" i="0" u="none" strike="noStrike" dirty="0">
                <a:solidFill>
                  <a:srgbClr val="000000"/>
                </a:solidFill>
                <a:effectLst/>
                <a:latin typeface="Myriad" panose="020B0604020202020204" charset="0"/>
              </a:rPr>
              <a:t>The Flimp Decision tool takes less than 5 minutes on average</a:t>
            </a:r>
            <a:endParaRPr lang="en-US" b="0" i="0" dirty="0">
              <a:solidFill>
                <a:srgbClr val="555555"/>
              </a:solidFill>
              <a:effectLst/>
              <a:latin typeface="Myriad" panose="020B0604020202020204" charset="0"/>
            </a:endParaRPr>
          </a:p>
        </p:txBody>
      </p:sp>
    </p:spTree>
    <p:extLst>
      <p:ext uri="{BB962C8B-B14F-4D97-AF65-F5344CB8AC3E}">
        <p14:creationId xmlns:p14="http://schemas.microsoft.com/office/powerpoint/2010/main" val="3156800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826" y="741509"/>
            <a:ext cx="3505146" cy="5693822"/>
          </a:xfrm>
          <a:custGeom>
            <a:avLst/>
            <a:gdLst/>
            <a:ahLst/>
            <a:cxnLst/>
            <a:rect l="l" t="t" r="r" b="b"/>
            <a:pathLst>
              <a:path w="3738822" h="4793362">
                <a:moveTo>
                  <a:pt x="0" y="0"/>
                </a:moveTo>
                <a:lnTo>
                  <a:pt x="3738822" y="0"/>
                </a:lnTo>
                <a:lnTo>
                  <a:pt x="3738822" y="4793362"/>
                </a:lnTo>
                <a:lnTo>
                  <a:pt x="0" y="4793362"/>
                </a:lnTo>
                <a:lnTo>
                  <a:pt x="0" y="0"/>
                </a:lnTo>
                <a:close/>
              </a:path>
            </a:pathLst>
          </a:custGeom>
          <a:blipFill>
            <a:blip r:embed="rId3">
              <a:alphaModFix amt="30000"/>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3" name="Freeform 3"/>
          <p:cNvSpPr/>
          <p:nvPr/>
        </p:nvSpPr>
        <p:spPr>
          <a:xfrm rot="5400000">
            <a:off x="4778494" y="2492494"/>
            <a:ext cx="6116492" cy="2614522"/>
          </a:xfrm>
          <a:custGeom>
            <a:avLst/>
            <a:gdLst/>
            <a:ahLst/>
            <a:cxnLst/>
            <a:rect l="l" t="t" r="r" b="b"/>
            <a:pathLst>
              <a:path w="5850677" h="2788823">
                <a:moveTo>
                  <a:pt x="0" y="0"/>
                </a:moveTo>
                <a:lnTo>
                  <a:pt x="5850677" y="0"/>
                </a:lnTo>
                <a:lnTo>
                  <a:pt x="5850677" y="2788823"/>
                </a:lnTo>
                <a:lnTo>
                  <a:pt x="0" y="2788823"/>
                </a:lnTo>
                <a:lnTo>
                  <a:pt x="0" y="0"/>
                </a:lnTo>
                <a:close/>
              </a:path>
            </a:pathLst>
          </a:custGeom>
          <a:blipFill>
            <a:blip r:embed="rId5">
              <a:alphaModFix amt="21999"/>
              <a:extLst>
                <a:ext uri="{96DAC541-7B7A-43D3-8B79-37D633B846F1}">
                  <asvg:svgBlip xmlns:asvg="http://schemas.microsoft.com/office/drawing/2016/SVG/main" r:embed="rId6"/>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4" name="Group 4"/>
          <p:cNvGrpSpPr/>
          <p:nvPr/>
        </p:nvGrpSpPr>
        <p:grpSpPr>
          <a:xfrm>
            <a:off x="0" y="309565"/>
            <a:ext cx="9144000" cy="435898"/>
            <a:chOff x="0" y="0"/>
            <a:chExt cx="13004800" cy="2321052"/>
          </a:xfrm>
        </p:grpSpPr>
        <p:sp>
          <p:nvSpPr>
            <p:cNvPr id="5" name="Freeform 5"/>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0" y="1"/>
            <a:ext cx="9144000" cy="374690"/>
            <a:chOff x="0" y="0"/>
            <a:chExt cx="13004800" cy="532892"/>
          </a:xfrm>
        </p:grpSpPr>
        <p:sp>
          <p:nvSpPr>
            <p:cNvPr id="7" name="Freeform 7"/>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8" name="Group 8"/>
          <p:cNvGrpSpPr/>
          <p:nvPr/>
        </p:nvGrpSpPr>
        <p:grpSpPr>
          <a:xfrm>
            <a:off x="6956823" y="1"/>
            <a:ext cx="2187148" cy="163503"/>
            <a:chOff x="0" y="0"/>
            <a:chExt cx="3110611" cy="232537"/>
          </a:xfrm>
        </p:grpSpPr>
        <p:sp>
          <p:nvSpPr>
            <p:cNvPr id="9" name="Freeform 9"/>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10" name="TextBox 10"/>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grpSp>
        <p:nvGrpSpPr>
          <p:cNvPr id="11" name="Group 11"/>
          <p:cNvGrpSpPr/>
          <p:nvPr/>
        </p:nvGrpSpPr>
        <p:grpSpPr>
          <a:xfrm>
            <a:off x="439023" y="155126"/>
            <a:ext cx="7986805" cy="659018"/>
            <a:chOff x="-135471" y="-1361094"/>
            <a:chExt cx="11359012" cy="937271"/>
          </a:xfrm>
        </p:grpSpPr>
        <p:sp>
          <p:nvSpPr>
            <p:cNvPr id="12" name="Freeform 12"/>
            <p:cNvSpPr/>
            <p:nvPr/>
          </p:nvSpPr>
          <p:spPr>
            <a:xfrm>
              <a:off x="-46040" y="-1165787"/>
              <a:ext cx="11269581" cy="741964"/>
            </a:xfrm>
            <a:custGeom>
              <a:avLst/>
              <a:gdLst/>
              <a:ahLst/>
              <a:cxnLst/>
              <a:rect l="l" t="t" r="r" b="b"/>
              <a:pathLst>
                <a:path w="11269581" h="741964">
                  <a:moveTo>
                    <a:pt x="0" y="0"/>
                  </a:moveTo>
                  <a:lnTo>
                    <a:pt x="11269581" y="0"/>
                  </a:lnTo>
                  <a:lnTo>
                    <a:pt x="11269581" y="741964"/>
                  </a:lnTo>
                  <a:lnTo>
                    <a:pt x="0" y="741964"/>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3" name="TextBox 13"/>
            <p:cNvSpPr txBox="1"/>
            <p:nvPr/>
          </p:nvSpPr>
          <p:spPr>
            <a:xfrm>
              <a:off x="-135471" y="-1361094"/>
              <a:ext cx="11269581" cy="761013"/>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590"/>
                </a:lnSpc>
              </a:pPr>
              <a:r>
                <a:rPr lang="en-US" sz="2398" b="1" spc="28" dirty="0">
                  <a:solidFill>
                    <a:srgbClr val="FFFFFF"/>
                  </a:solidFill>
                  <a:latin typeface="Myriad Bold"/>
                  <a:ea typeface="Myriad Bold"/>
                  <a:cs typeface="Myriad Bold"/>
                  <a:sym typeface="Myriad Bold"/>
                </a:rPr>
                <a:t>Medical Insurance - Rates</a:t>
              </a:r>
            </a:p>
          </p:txBody>
        </p:sp>
      </p:grpSp>
      <p:pic>
        <p:nvPicPr>
          <p:cNvPr id="16" name="Picture 15" descr="A table with numbers and words&#10;&#10;AI-generated content may be incorrect.">
            <a:extLst>
              <a:ext uri="{FF2B5EF4-FFF2-40B4-BE49-F238E27FC236}">
                <a16:creationId xmlns:a16="http://schemas.microsoft.com/office/drawing/2014/main" id="{4A170C3C-9B67-A0F7-D559-2026F29937AD}"/>
              </a:ext>
            </a:extLst>
          </p:cNvPr>
          <p:cNvPicPr>
            <a:picLocks noChangeAspect="1"/>
          </p:cNvPicPr>
          <p:nvPr/>
        </p:nvPicPr>
        <p:blipFill>
          <a:blip r:embed="rId7"/>
          <a:stretch>
            <a:fillRect/>
          </a:stretch>
        </p:blipFill>
        <p:spPr>
          <a:xfrm>
            <a:off x="439023" y="1053818"/>
            <a:ext cx="8206339" cy="5062673"/>
          </a:xfrm>
          <a:prstGeom prst="rect">
            <a:avLst/>
          </a:prstGeom>
        </p:spPr>
      </p:pic>
      <p:sp>
        <p:nvSpPr>
          <p:cNvPr id="14" name="TextBox 13">
            <a:extLst>
              <a:ext uri="{FF2B5EF4-FFF2-40B4-BE49-F238E27FC236}">
                <a16:creationId xmlns:a16="http://schemas.microsoft.com/office/drawing/2014/main" id="{7789BEC6-4FD5-E6A8-F110-422F876A2738}"/>
              </a:ext>
            </a:extLst>
          </p:cNvPr>
          <p:cNvSpPr txBox="1"/>
          <p:nvPr/>
        </p:nvSpPr>
        <p:spPr>
          <a:xfrm>
            <a:off x="1796428" y="6468766"/>
            <a:ext cx="5501634" cy="307777"/>
          </a:xfrm>
          <a:prstGeom prst="rect">
            <a:avLst/>
          </a:prstGeom>
          <a:noFill/>
        </p:spPr>
        <p:txBody>
          <a:bodyPr wrap="none" rtlCol="0">
            <a:spAutoFit/>
          </a:bodyPr>
          <a:lstStyle/>
          <a:p>
            <a:r>
              <a:rPr lang="en-US" sz="1400" b="1" dirty="0"/>
              <a:t>Access to additional insurance rates are available via the HR homepage.</a:t>
            </a:r>
          </a:p>
        </p:txBody>
      </p:sp>
    </p:spTree>
    <p:extLst>
      <p:ext uri="{BB962C8B-B14F-4D97-AF65-F5344CB8AC3E}">
        <p14:creationId xmlns:p14="http://schemas.microsoft.com/office/powerpoint/2010/main" val="1044434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4263"/>
            <a:ext cx="9144000" cy="834047"/>
            <a:chOff x="0" y="92015"/>
            <a:chExt cx="13004800" cy="1186200"/>
          </a:xfrm>
        </p:grpSpPr>
        <p:sp>
          <p:nvSpPr>
            <p:cNvPr id="3" name="Freeform 3"/>
            <p:cNvSpPr/>
            <p:nvPr/>
          </p:nvSpPr>
          <p:spPr>
            <a:xfrm>
              <a:off x="0" y="92015"/>
              <a:ext cx="13004800" cy="1186200"/>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9" name="Freeform 9"/>
          <p:cNvSpPr/>
          <p:nvPr/>
        </p:nvSpPr>
        <p:spPr>
          <a:xfrm rot="10800000">
            <a:off x="4948604" y="1941553"/>
            <a:ext cx="4195368" cy="4916447"/>
          </a:xfrm>
          <a:custGeom>
            <a:avLst/>
            <a:gdLst/>
            <a:ahLst/>
            <a:cxnLst/>
            <a:rect l="l" t="t" r="r" b="b"/>
            <a:pathLst>
              <a:path w="4475059" h="5244210">
                <a:moveTo>
                  <a:pt x="0" y="0"/>
                </a:moveTo>
                <a:lnTo>
                  <a:pt x="4475059" y="0"/>
                </a:lnTo>
                <a:lnTo>
                  <a:pt x="4475059" y="5244210"/>
                </a:lnTo>
                <a:lnTo>
                  <a:pt x="0" y="5244210"/>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2" name="TextBox 12"/>
          <p:cNvSpPr txBox="1"/>
          <p:nvPr/>
        </p:nvSpPr>
        <p:spPr>
          <a:xfrm>
            <a:off x="685668" y="1165993"/>
            <a:ext cx="7138286" cy="782596"/>
          </a:xfrm>
          <a:prstGeom prst="rect">
            <a:avLst/>
          </a:prstGeom>
        </p:spPr>
        <p:txBody>
          <a:bodyPr lIns="47625" tIns="47625" rIns="47625" bIns="47625"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843"/>
              </a:lnSpc>
            </a:pPr>
            <a:endParaRPr sz="1583"/>
          </a:p>
        </p:txBody>
      </p:sp>
      <p:sp>
        <p:nvSpPr>
          <p:cNvPr id="15" name="TextBox 15"/>
          <p:cNvSpPr txBox="1"/>
          <p:nvPr/>
        </p:nvSpPr>
        <p:spPr>
          <a:xfrm>
            <a:off x="59823" y="191939"/>
            <a:ext cx="7923924" cy="1013818"/>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894"/>
              </a:lnSpc>
            </a:pPr>
            <a:r>
              <a:rPr lang="en-US" sz="2679" b="1" spc="33">
                <a:solidFill>
                  <a:srgbClr val="FFFFFF"/>
                </a:solidFill>
                <a:latin typeface="Myriad Bold"/>
                <a:ea typeface="Myriad Bold"/>
                <a:cs typeface="Myriad Bold"/>
                <a:sym typeface="Myriad Bold"/>
              </a:rPr>
              <a:t>How to Find a Network PPO Medical Provider</a:t>
            </a:r>
          </a:p>
          <a:p>
            <a:pPr algn="l">
              <a:lnSpc>
                <a:spcPts val="2894"/>
              </a:lnSpc>
            </a:pPr>
            <a:endParaRPr lang="en-US" sz="2679" b="1" spc="33">
              <a:solidFill>
                <a:srgbClr val="FFFFFF"/>
              </a:solidFill>
              <a:latin typeface="Myriad Bold"/>
              <a:ea typeface="Myriad Bold"/>
              <a:cs typeface="Myriad Bold"/>
              <a:sym typeface="Myriad Bold"/>
            </a:endParaRPr>
          </a:p>
        </p:txBody>
      </p:sp>
      <p:sp>
        <p:nvSpPr>
          <p:cNvPr id="16" name="TextBox 16"/>
          <p:cNvSpPr txBox="1"/>
          <p:nvPr/>
        </p:nvSpPr>
        <p:spPr>
          <a:xfrm>
            <a:off x="1056198" y="1349255"/>
            <a:ext cx="6686549" cy="243656"/>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913"/>
              </a:lnSpc>
            </a:pPr>
            <a:r>
              <a:rPr lang="en-US" sz="1594" b="1">
                <a:solidFill>
                  <a:srgbClr val="EAAA00"/>
                </a:solidFill>
                <a:latin typeface="Myriad Bold"/>
                <a:ea typeface="Myriad Bold"/>
                <a:cs typeface="Myriad Bold"/>
                <a:sym typeface="Myriad Bold"/>
              </a:rPr>
              <a:t>Aetna Choice® POS II (Open Access)</a:t>
            </a:r>
          </a:p>
        </p:txBody>
      </p:sp>
      <p:grpSp>
        <p:nvGrpSpPr>
          <p:cNvPr id="17" name="Group 17"/>
          <p:cNvGrpSpPr/>
          <p:nvPr/>
        </p:nvGrpSpPr>
        <p:grpSpPr>
          <a:xfrm>
            <a:off x="1454340" y="2870653"/>
            <a:ext cx="6289235" cy="3274910"/>
            <a:chOff x="0" y="0"/>
            <a:chExt cx="9174727" cy="4488954"/>
          </a:xfrm>
        </p:grpSpPr>
        <p:sp>
          <p:nvSpPr>
            <p:cNvPr id="18" name="Freeform 18"/>
            <p:cNvSpPr/>
            <p:nvPr/>
          </p:nvSpPr>
          <p:spPr>
            <a:xfrm>
              <a:off x="0" y="0"/>
              <a:ext cx="9174734" cy="4488942"/>
            </a:xfrm>
            <a:custGeom>
              <a:avLst/>
              <a:gdLst/>
              <a:ahLst/>
              <a:cxnLst/>
              <a:rect l="l" t="t" r="r" b="b"/>
              <a:pathLst>
                <a:path w="9174734" h="4488942">
                  <a:moveTo>
                    <a:pt x="0" y="0"/>
                  </a:moveTo>
                  <a:lnTo>
                    <a:pt x="9174734" y="0"/>
                  </a:lnTo>
                  <a:lnTo>
                    <a:pt x="9174734" y="4488942"/>
                  </a:lnTo>
                  <a:lnTo>
                    <a:pt x="0" y="4488942"/>
                  </a:lnTo>
                  <a:lnTo>
                    <a:pt x="0" y="0"/>
                  </a:lnTo>
                  <a:close/>
                </a:path>
              </a:pathLst>
            </a:custGeom>
            <a:blipFill>
              <a:blip r:embed="rId5"/>
              <a:stretch>
                <a:fillRect l="-1257" r="-1257"/>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19" name="Group 19"/>
          <p:cNvGrpSpPr/>
          <p:nvPr/>
        </p:nvGrpSpPr>
        <p:grpSpPr>
          <a:xfrm>
            <a:off x="1810547" y="1273150"/>
            <a:ext cx="470957" cy="548687"/>
            <a:chOff x="0" y="0"/>
            <a:chExt cx="669806" cy="780355"/>
          </a:xfrm>
        </p:grpSpPr>
        <p:sp>
          <p:nvSpPr>
            <p:cNvPr id="20" name="Freeform 20"/>
            <p:cNvSpPr/>
            <p:nvPr/>
          </p:nvSpPr>
          <p:spPr>
            <a:xfrm>
              <a:off x="0" y="0"/>
              <a:ext cx="669798" cy="780415"/>
            </a:xfrm>
            <a:custGeom>
              <a:avLst/>
              <a:gdLst/>
              <a:ahLst/>
              <a:cxnLst/>
              <a:rect l="l" t="t" r="r" b="b"/>
              <a:pathLst>
                <a:path w="669798" h="780415">
                  <a:moveTo>
                    <a:pt x="0" y="0"/>
                  </a:moveTo>
                  <a:lnTo>
                    <a:pt x="669798" y="0"/>
                  </a:lnTo>
                  <a:lnTo>
                    <a:pt x="669798" y="780415"/>
                  </a:lnTo>
                  <a:lnTo>
                    <a:pt x="0" y="780415"/>
                  </a:lnTo>
                  <a:lnTo>
                    <a:pt x="0" y="0"/>
                  </a:lnTo>
                  <a:close/>
                </a:path>
              </a:pathLst>
            </a:custGeom>
            <a:blipFill>
              <a:blip r:embed="rId6"/>
              <a:stretch>
                <a:fillRect l="-624" r="-625" b="7"/>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21" name="Freeform 21"/>
          <p:cNvSpPr/>
          <p:nvPr/>
        </p:nvSpPr>
        <p:spPr>
          <a:xfrm>
            <a:off x="1940811" y="4643170"/>
            <a:ext cx="2803744" cy="545336"/>
          </a:xfrm>
          <a:custGeom>
            <a:avLst/>
            <a:gdLst/>
            <a:ahLst/>
            <a:cxnLst/>
            <a:rect l="l" t="t" r="r" b="b"/>
            <a:pathLst>
              <a:path w="2990660" h="581692">
                <a:moveTo>
                  <a:pt x="0" y="0"/>
                </a:moveTo>
                <a:lnTo>
                  <a:pt x="2990660" y="0"/>
                </a:lnTo>
                <a:lnTo>
                  <a:pt x="2990660" y="581692"/>
                </a:lnTo>
                <a:lnTo>
                  <a:pt x="0" y="58169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2" name="TextBox 22"/>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sp>
        <p:nvSpPr>
          <p:cNvPr id="23" name="TextBox 23"/>
          <p:cNvSpPr txBox="1"/>
          <p:nvPr/>
        </p:nvSpPr>
        <p:spPr>
          <a:xfrm>
            <a:off x="3387623" y="1592575"/>
            <a:ext cx="2036299" cy="461665"/>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843"/>
              </a:lnSpc>
            </a:pPr>
            <a:r>
              <a:rPr lang="en-US" sz="1537" b="1" u="sng">
                <a:solidFill>
                  <a:srgbClr val="0000FF"/>
                </a:solidFill>
                <a:latin typeface="Myriad Bold"/>
                <a:ea typeface="Myriad Bold"/>
                <a:cs typeface="Myriad Bold"/>
                <a:sym typeface="Myriad Bold"/>
                <a:hlinkClick r:id="rId9" tooltip="http://www.aetna.com/loyola"/>
              </a:rPr>
              <a:t>www.aetna.com/loyola</a:t>
            </a:r>
          </a:p>
        </p:txBody>
      </p:sp>
      <p:sp>
        <p:nvSpPr>
          <p:cNvPr id="24" name="TextBox 24"/>
          <p:cNvSpPr txBox="1"/>
          <p:nvPr/>
        </p:nvSpPr>
        <p:spPr>
          <a:xfrm>
            <a:off x="1389641" y="2182154"/>
            <a:ext cx="6283322" cy="447430"/>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843"/>
              </a:lnSpc>
            </a:pPr>
            <a:r>
              <a:rPr lang="en-US" sz="1400" b="1" dirty="0">
                <a:latin typeface="Myriad Bold"/>
                <a:ea typeface="Myriad Bold"/>
                <a:cs typeface="Myriad Bold"/>
                <a:sym typeface="Myriad Bold"/>
              </a:rPr>
              <a:t>Same Network for All Plans</a:t>
            </a:r>
            <a:endParaRPr lang="en-US" sz="1400" b="1" dirty="0">
              <a:latin typeface="Myriad Bold"/>
              <a:ea typeface="Myriad Bold"/>
              <a:cs typeface="Myriad Bold"/>
            </a:endParaRPr>
          </a:p>
          <a:p>
            <a:pPr algn="ctr">
              <a:lnSpc>
                <a:spcPts val="1843"/>
              </a:lnSpc>
            </a:pPr>
            <a:r>
              <a:rPr lang="en-US" sz="1400" b="1" dirty="0">
                <a:latin typeface="Myriad Bold"/>
                <a:ea typeface="Myriad Bold"/>
                <a:cs typeface="Myriad Bold"/>
                <a:sym typeface="Myriad Bold"/>
              </a:rPr>
              <a:t>Aetna Choice® POS II (Open Access)</a:t>
            </a:r>
            <a:endParaRPr lang="en-US" sz="1400" b="1" dirty="0">
              <a:latin typeface="Myriad Bold"/>
              <a:ea typeface="Myriad Bold"/>
              <a:cs typeface="Myriad Bold"/>
            </a:endParaRPr>
          </a:p>
        </p:txBody>
      </p:sp>
      <p:sp>
        <p:nvSpPr>
          <p:cNvPr id="26" name="TextBox 16">
            <a:extLst>
              <a:ext uri="{FF2B5EF4-FFF2-40B4-BE49-F238E27FC236}">
                <a16:creationId xmlns:a16="http://schemas.microsoft.com/office/drawing/2014/main" id="{7B21D2D7-0C72-1C28-2378-7AA58E4DC849}"/>
              </a:ext>
            </a:extLst>
          </p:cNvPr>
          <p:cNvSpPr txBox="1"/>
          <p:nvPr/>
        </p:nvSpPr>
        <p:spPr>
          <a:xfrm>
            <a:off x="1056198" y="1942321"/>
            <a:ext cx="6686549" cy="234295"/>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913"/>
              </a:lnSpc>
            </a:pPr>
            <a:r>
              <a:rPr lang="en-US" sz="1550" b="1">
                <a:solidFill>
                  <a:srgbClr val="EAAA00"/>
                </a:solidFill>
                <a:latin typeface="Myriad Bold"/>
                <a:sym typeface="Myriad Bold"/>
              </a:rPr>
              <a:t>Select Maximum Saving Provider for Higher Discounts</a:t>
            </a:r>
            <a:endParaRPr lang="en-US"/>
          </a:p>
        </p:txBody>
      </p:sp>
    </p:spTree>
    <p:extLst>
      <p:ext uri="{BB962C8B-B14F-4D97-AF65-F5344CB8AC3E}">
        <p14:creationId xmlns:p14="http://schemas.microsoft.com/office/powerpoint/2010/main" val="377409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09565"/>
            <a:ext cx="9144000" cy="1631990"/>
            <a:chOff x="0" y="0"/>
            <a:chExt cx="13004800" cy="2321052"/>
          </a:xfrm>
        </p:grpSpPr>
        <p:sp>
          <p:nvSpPr>
            <p:cNvPr id="3" name="Freeform 3"/>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8" name="Group 8"/>
          <p:cNvGrpSpPr/>
          <p:nvPr/>
        </p:nvGrpSpPr>
        <p:grpSpPr>
          <a:xfrm>
            <a:off x="530920" y="1013744"/>
            <a:ext cx="6754646" cy="515139"/>
            <a:chOff x="0" y="0"/>
            <a:chExt cx="9606608" cy="732643"/>
          </a:xfrm>
        </p:grpSpPr>
        <p:sp>
          <p:nvSpPr>
            <p:cNvPr id="9" name="Freeform 9"/>
            <p:cNvSpPr/>
            <p:nvPr/>
          </p:nvSpPr>
          <p:spPr>
            <a:xfrm>
              <a:off x="0" y="0"/>
              <a:ext cx="9606607" cy="732643"/>
            </a:xfrm>
            <a:custGeom>
              <a:avLst/>
              <a:gdLst/>
              <a:ahLst/>
              <a:cxnLst/>
              <a:rect l="l" t="t" r="r" b="b"/>
              <a:pathLst>
                <a:path w="9606607" h="732643">
                  <a:moveTo>
                    <a:pt x="0" y="0"/>
                  </a:moveTo>
                  <a:lnTo>
                    <a:pt x="9606607" y="0"/>
                  </a:lnTo>
                  <a:lnTo>
                    <a:pt x="9606607" y="732643"/>
                  </a:lnTo>
                  <a:lnTo>
                    <a:pt x="0" y="732643"/>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0" name="TextBox 10"/>
            <p:cNvSpPr txBox="1"/>
            <p:nvPr/>
          </p:nvSpPr>
          <p:spPr>
            <a:xfrm>
              <a:off x="0" y="-28575"/>
              <a:ext cx="9606608" cy="761218"/>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98" b="1" spc="33">
                  <a:solidFill>
                    <a:srgbClr val="FFFFFF"/>
                  </a:solidFill>
                  <a:latin typeface="Myriad Bold"/>
                  <a:ea typeface="Myriad Bold"/>
                  <a:cs typeface="Myriad Bold"/>
                  <a:sym typeface="Myriad Bold"/>
                </a:rPr>
                <a:t>Aetna Health App</a:t>
              </a:r>
            </a:p>
          </p:txBody>
        </p:sp>
      </p:grpSp>
      <p:sp>
        <p:nvSpPr>
          <p:cNvPr id="11" name="Freeform 11"/>
          <p:cNvSpPr/>
          <p:nvPr/>
        </p:nvSpPr>
        <p:spPr>
          <a:xfrm>
            <a:off x="0" y="1941553"/>
            <a:ext cx="6246412" cy="4916447"/>
          </a:xfrm>
          <a:custGeom>
            <a:avLst/>
            <a:gdLst/>
            <a:ahLst/>
            <a:cxnLst/>
            <a:rect l="l" t="t" r="r" b="b"/>
            <a:pathLst>
              <a:path w="6662839" h="5244210">
                <a:moveTo>
                  <a:pt x="0" y="0"/>
                </a:moveTo>
                <a:lnTo>
                  <a:pt x="6662839" y="0"/>
                </a:lnTo>
                <a:lnTo>
                  <a:pt x="6662839" y="5244210"/>
                </a:lnTo>
                <a:lnTo>
                  <a:pt x="0" y="5244210"/>
                </a:lnTo>
                <a:lnTo>
                  <a:pt x="0" y="0"/>
                </a:lnTo>
                <a:close/>
              </a:path>
            </a:pathLst>
          </a:custGeom>
          <a:blipFill>
            <a:blip r:embed="rId3">
              <a:alphaModFix amt="15000"/>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12" name="Group 12"/>
          <p:cNvGrpSpPr/>
          <p:nvPr/>
        </p:nvGrpSpPr>
        <p:grpSpPr>
          <a:xfrm>
            <a:off x="403391" y="2410959"/>
            <a:ext cx="1451495" cy="3019112"/>
            <a:chOff x="0" y="0"/>
            <a:chExt cx="2064348" cy="4293848"/>
          </a:xfrm>
        </p:grpSpPr>
        <p:sp>
          <p:nvSpPr>
            <p:cNvPr id="13" name="Freeform 13"/>
            <p:cNvSpPr/>
            <p:nvPr/>
          </p:nvSpPr>
          <p:spPr>
            <a:xfrm>
              <a:off x="0" y="0"/>
              <a:ext cx="2064385" cy="4293870"/>
            </a:xfrm>
            <a:custGeom>
              <a:avLst/>
              <a:gdLst/>
              <a:ahLst/>
              <a:cxnLst/>
              <a:rect l="l" t="t" r="r" b="b"/>
              <a:pathLst>
                <a:path w="2064385" h="4293870">
                  <a:moveTo>
                    <a:pt x="0" y="0"/>
                  </a:moveTo>
                  <a:lnTo>
                    <a:pt x="2064385" y="0"/>
                  </a:lnTo>
                  <a:lnTo>
                    <a:pt x="2064385" y="4293870"/>
                  </a:lnTo>
                  <a:lnTo>
                    <a:pt x="0" y="4293870"/>
                  </a:lnTo>
                  <a:lnTo>
                    <a:pt x="0" y="0"/>
                  </a:lnTo>
                  <a:close/>
                </a:path>
              </a:pathLst>
            </a:custGeom>
            <a:blipFill>
              <a:blip r:embed="rId5"/>
              <a:stretch>
                <a:fillRect l="-53" r="-51"/>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14" name="Group 14"/>
          <p:cNvGrpSpPr/>
          <p:nvPr/>
        </p:nvGrpSpPr>
        <p:grpSpPr>
          <a:xfrm>
            <a:off x="1395086" y="2806979"/>
            <a:ext cx="1625964" cy="3082926"/>
            <a:chOff x="0" y="0"/>
            <a:chExt cx="2312482" cy="4384606"/>
          </a:xfrm>
        </p:grpSpPr>
        <p:sp>
          <p:nvSpPr>
            <p:cNvPr id="15" name="Freeform 15"/>
            <p:cNvSpPr/>
            <p:nvPr/>
          </p:nvSpPr>
          <p:spPr>
            <a:xfrm>
              <a:off x="0" y="0"/>
              <a:ext cx="2312543" cy="4384548"/>
            </a:xfrm>
            <a:custGeom>
              <a:avLst/>
              <a:gdLst/>
              <a:ahLst/>
              <a:cxnLst/>
              <a:rect l="l" t="t" r="r" b="b"/>
              <a:pathLst>
                <a:path w="2312543" h="4384548">
                  <a:moveTo>
                    <a:pt x="0" y="0"/>
                  </a:moveTo>
                  <a:lnTo>
                    <a:pt x="2312543" y="0"/>
                  </a:lnTo>
                  <a:lnTo>
                    <a:pt x="2312543" y="4384548"/>
                  </a:lnTo>
                  <a:lnTo>
                    <a:pt x="0" y="4384548"/>
                  </a:lnTo>
                  <a:lnTo>
                    <a:pt x="0" y="0"/>
                  </a:lnTo>
                  <a:close/>
                </a:path>
              </a:pathLst>
            </a:custGeom>
            <a:blipFill>
              <a:blip r:embed="rId6"/>
              <a:stretch>
                <a:fillRect t="-248" r="2" b="-249"/>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16" name="Group 16"/>
          <p:cNvGrpSpPr/>
          <p:nvPr/>
        </p:nvGrpSpPr>
        <p:grpSpPr>
          <a:xfrm>
            <a:off x="4311656" y="2448594"/>
            <a:ext cx="3245008" cy="1018042"/>
            <a:chOff x="0" y="0"/>
            <a:chExt cx="4615122" cy="1447882"/>
          </a:xfrm>
        </p:grpSpPr>
        <p:sp>
          <p:nvSpPr>
            <p:cNvPr id="17" name="Freeform 17"/>
            <p:cNvSpPr/>
            <p:nvPr/>
          </p:nvSpPr>
          <p:spPr>
            <a:xfrm>
              <a:off x="0" y="0"/>
              <a:ext cx="4615180" cy="1447927"/>
            </a:xfrm>
            <a:custGeom>
              <a:avLst/>
              <a:gdLst/>
              <a:ahLst/>
              <a:cxnLst/>
              <a:rect l="l" t="t" r="r" b="b"/>
              <a:pathLst>
                <a:path w="4615180" h="1447927">
                  <a:moveTo>
                    <a:pt x="0" y="0"/>
                  </a:moveTo>
                  <a:lnTo>
                    <a:pt x="4615180" y="0"/>
                  </a:lnTo>
                  <a:lnTo>
                    <a:pt x="4615180" y="1447927"/>
                  </a:lnTo>
                  <a:lnTo>
                    <a:pt x="0" y="1447927"/>
                  </a:lnTo>
                  <a:lnTo>
                    <a:pt x="0" y="0"/>
                  </a:lnTo>
                  <a:close/>
                </a:path>
              </a:pathLst>
            </a:custGeom>
            <a:blipFill>
              <a:blip r:embed="rId7"/>
              <a:stretch>
                <a:fillRect t="-48" r="1" b="-45"/>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18" name="Group 18"/>
          <p:cNvGrpSpPr/>
          <p:nvPr/>
        </p:nvGrpSpPr>
        <p:grpSpPr>
          <a:xfrm>
            <a:off x="3824453" y="3466635"/>
            <a:ext cx="3894979" cy="256055"/>
            <a:chOff x="0" y="0"/>
            <a:chExt cx="5539526" cy="364167"/>
          </a:xfrm>
        </p:grpSpPr>
        <p:sp>
          <p:nvSpPr>
            <p:cNvPr id="19" name="Freeform 19"/>
            <p:cNvSpPr/>
            <p:nvPr/>
          </p:nvSpPr>
          <p:spPr>
            <a:xfrm>
              <a:off x="0" y="0"/>
              <a:ext cx="5539486" cy="364109"/>
            </a:xfrm>
            <a:custGeom>
              <a:avLst/>
              <a:gdLst/>
              <a:ahLst/>
              <a:cxnLst/>
              <a:rect l="l" t="t" r="r" b="b"/>
              <a:pathLst>
                <a:path w="5539486" h="364109">
                  <a:moveTo>
                    <a:pt x="0" y="0"/>
                  </a:moveTo>
                  <a:lnTo>
                    <a:pt x="5539486" y="0"/>
                  </a:lnTo>
                  <a:lnTo>
                    <a:pt x="5539486" y="364109"/>
                  </a:lnTo>
                  <a:lnTo>
                    <a:pt x="0" y="364109"/>
                  </a:lnTo>
                  <a:lnTo>
                    <a:pt x="0" y="0"/>
                  </a:lnTo>
                  <a:close/>
                </a:path>
              </a:pathLst>
            </a:custGeom>
            <a:solidFill>
              <a:srgbClr val="EAAA00"/>
            </a:solidFill>
            <a:ln w="12700">
              <a:solidFill>
                <a:srgbClr val="000000"/>
              </a:solidFill>
            </a:ln>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20" name="Group 20"/>
          <p:cNvGrpSpPr/>
          <p:nvPr/>
        </p:nvGrpSpPr>
        <p:grpSpPr>
          <a:xfrm>
            <a:off x="3798486" y="4092388"/>
            <a:ext cx="3894979" cy="256055"/>
            <a:chOff x="0" y="0"/>
            <a:chExt cx="5539526" cy="364167"/>
          </a:xfrm>
        </p:grpSpPr>
        <p:sp>
          <p:nvSpPr>
            <p:cNvPr id="21" name="Freeform 21"/>
            <p:cNvSpPr/>
            <p:nvPr/>
          </p:nvSpPr>
          <p:spPr>
            <a:xfrm>
              <a:off x="0" y="0"/>
              <a:ext cx="5539486" cy="364109"/>
            </a:xfrm>
            <a:custGeom>
              <a:avLst/>
              <a:gdLst/>
              <a:ahLst/>
              <a:cxnLst/>
              <a:rect l="l" t="t" r="r" b="b"/>
              <a:pathLst>
                <a:path w="5539486" h="364109">
                  <a:moveTo>
                    <a:pt x="0" y="0"/>
                  </a:moveTo>
                  <a:lnTo>
                    <a:pt x="5539486" y="0"/>
                  </a:lnTo>
                  <a:lnTo>
                    <a:pt x="5539486" y="364109"/>
                  </a:lnTo>
                  <a:lnTo>
                    <a:pt x="0" y="364109"/>
                  </a:lnTo>
                  <a:lnTo>
                    <a:pt x="0" y="0"/>
                  </a:lnTo>
                  <a:close/>
                </a:path>
              </a:pathLst>
            </a:custGeom>
            <a:solidFill>
              <a:srgbClr val="EAAA00"/>
            </a:solidFill>
            <a:ln w="12700">
              <a:solidFill>
                <a:srgbClr val="000000"/>
              </a:solidFill>
            </a:ln>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22" name="Group 22"/>
          <p:cNvGrpSpPr/>
          <p:nvPr/>
        </p:nvGrpSpPr>
        <p:grpSpPr>
          <a:xfrm>
            <a:off x="3798486" y="4780072"/>
            <a:ext cx="3894979" cy="256055"/>
            <a:chOff x="0" y="0"/>
            <a:chExt cx="5539526" cy="364167"/>
          </a:xfrm>
        </p:grpSpPr>
        <p:sp>
          <p:nvSpPr>
            <p:cNvPr id="23" name="Freeform 23"/>
            <p:cNvSpPr/>
            <p:nvPr/>
          </p:nvSpPr>
          <p:spPr>
            <a:xfrm>
              <a:off x="0" y="0"/>
              <a:ext cx="5539486" cy="364109"/>
            </a:xfrm>
            <a:custGeom>
              <a:avLst/>
              <a:gdLst/>
              <a:ahLst/>
              <a:cxnLst/>
              <a:rect l="l" t="t" r="r" b="b"/>
              <a:pathLst>
                <a:path w="5539486" h="364109">
                  <a:moveTo>
                    <a:pt x="0" y="0"/>
                  </a:moveTo>
                  <a:lnTo>
                    <a:pt x="5539486" y="0"/>
                  </a:lnTo>
                  <a:lnTo>
                    <a:pt x="5539486" y="364109"/>
                  </a:lnTo>
                  <a:lnTo>
                    <a:pt x="0" y="364109"/>
                  </a:lnTo>
                  <a:lnTo>
                    <a:pt x="0" y="0"/>
                  </a:lnTo>
                  <a:close/>
                </a:path>
              </a:pathLst>
            </a:custGeom>
            <a:solidFill>
              <a:srgbClr val="EAAA00"/>
            </a:solidFill>
            <a:ln w="12700">
              <a:solidFill>
                <a:srgbClr val="000000"/>
              </a:solidFill>
            </a:ln>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24" name="Group 24"/>
          <p:cNvGrpSpPr/>
          <p:nvPr/>
        </p:nvGrpSpPr>
        <p:grpSpPr>
          <a:xfrm>
            <a:off x="4209763" y="5686557"/>
            <a:ext cx="3079176" cy="576071"/>
            <a:chOff x="0" y="0"/>
            <a:chExt cx="4379273" cy="819301"/>
          </a:xfrm>
        </p:grpSpPr>
        <p:sp>
          <p:nvSpPr>
            <p:cNvPr id="25" name="Freeform 25"/>
            <p:cNvSpPr/>
            <p:nvPr/>
          </p:nvSpPr>
          <p:spPr>
            <a:xfrm>
              <a:off x="0" y="0"/>
              <a:ext cx="4379214" cy="819277"/>
            </a:xfrm>
            <a:custGeom>
              <a:avLst/>
              <a:gdLst/>
              <a:ahLst/>
              <a:cxnLst/>
              <a:rect l="l" t="t" r="r" b="b"/>
              <a:pathLst>
                <a:path w="4379214" h="819277">
                  <a:moveTo>
                    <a:pt x="0" y="0"/>
                  </a:moveTo>
                  <a:lnTo>
                    <a:pt x="4379214" y="0"/>
                  </a:lnTo>
                  <a:lnTo>
                    <a:pt x="4379214" y="819277"/>
                  </a:lnTo>
                  <a:lnTo>
                    <a:pt x="0" y="819277"/>
                  </a:lnTo>
                  <a:lnTo>
                    <a:pt x="0" y="0"/>
                  </a:lnTo>
                  <a:close/>
                </a:path>
              </a:pathLst>
            </a:custGeom>
            <a:blipFill>
              <a:blip r:embed="rId8"/>
              <a:stretch>
                <a:fillRect t="-545" r="-1" b="-547"/>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26" name="TextBox 26"/>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sp>
        <p:nvSpPr>
          <p:cNvPr id="27" name="TextBox 27"/>
          <p:cNvSpPr txBox="1"/>
          <p:nvPr/>
        </p:nvSpPr>
        <p:spPr>
          <a:xfrm>
            <a:off x="4209763" y="3744739"/>
            <a:ext cx="4399155" cy="222112"/>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943"/>
              </a:lnSpc>
            </a:pPr>
            <a:r>
              <a:rPr lang="en-US" sz="1348">
                <a:solidFill>
                  <a:srgbClr val="000000"/>
                </a:solidFill>
                <a:latin typeface="Myriad Light"/>
                <a:ea typeface="Myriad Light"/>
                <a:cs typeface="Myriad Light"/>
                <a:sym typeface="Myriad Light"/>
              </a:rPr>
              <a:t>View progress toward your deductible </a:t>
            </a:r>
          </a:p>
        </p:txBody>
      </p:sp>
      <p:sp>
        <p:nvSpPr>
          <p:cNvPr id="28" name="TextBox 28"/>
          <p:cNvSpPr txBox="1"/>
          <p:nvPr/>
        </p:nvSpPr>
        <p:spPr>
          <a:xfrm>
            <a:off x="4209763" y="4410951"/>
            <a:ext cx="4399155" cy="222112"/>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943"/>
              </a:lnSpc>
            </a:pPr>
            <a:r>
              <a:rPr lang="en-US" sz="1348">
                <a:solidFill>
                  <a:srgbClr val="000000"/>
                </a:solidFill>
                <a:latin typeface="Myriad Light"/>
                <a:ea typeface="Myriad Light"/>
                <a:cs typeface="Myriad Light"/>
                <a:sym typeface="Myriad Light"/>
              </a:rPr>
              <a:t>Get cost estimates before you get care  </a:t>
            </a:r>
          </a:p>
        </p:txBody>
      </p:sp>
      <p:sp>
        <p:nvSpPr>
          <p:cNvPr id="29" name="TextBox 29"/>
          <p:cNvSpPr txBox="1"/>
          <p:nvPr/>
        </p:nvSpPr>
        <p:spPr>
          <a:xfrm>
            <a:off x="3825240" y="4782868"/>
            <a:ext cx="4399155" cy="222112"/>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943"/>
              </a:lnSpc>
            </a:pPr>
            <a:r>
              <a:rPr lang="en-US" sz="1348">
                <a:solidFill>
                  <a:srgbClr val="000000"/>
                </a:solidFill>
                <a:latin typeface="Myriad Light"/>
                <a:ea typeface="Myriad Light"/>
                <a:cs typeface="Myriad Light"/>
                <a:sym typeface="Myriad Light"/>
              </a:rPr>
              <a:t>Schedule doctor appointments</a:t>
            </a:r>
          </a:p>
        </p:txBody>
      </p:sp>
      <p:sp>
        <p:nvSpPr>
          <p:cNvPr id="30" name="TextBox 30"/>
          <p:cNvSpPr txBox="1"/>
          <p:nvPr/>
        </p:nvSpPr>
        <p:spPr>
          <a:xfrm>
            <a:off x="3825240" y="4111784"/>
            <a:ext cx="4399155" cy="222112"/>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943"/>
              </a:lnSpc>
            </a:pPr>
            <a:r>
              <a:rPr lang="en-US" sz="1348">
                <a:solidFill>
                  <a:srgbClr val="000000"/>
                </a:solidFill>
                <a:latin typeface="Myriad Light"/>
                <a:ea typeface="Myriad Light"/>
                <a:cs typeface="Myriad Light"/>
                <a:sym typeface="Myriad Light"/>
              </a:rPr>
              <a:t>Find a doctor or urgent care center</a:t>
            </a:r>
          </a:p>
        </p:txBody>
      </p:sp>
      <p:sp>
        <p:nvSpPr>
          <p:cNvPr id="31" name="TextBox 31"/>
          <p:cNvSpPr txBox="1"/>
          <p:nvPr/>
        </p:nvSpPr>
        <p:spPr>
          <a:xfrm>
            <a:off x="3825240" y="3481129"/>
            <a:ext cx="4399155" cy="222112"/>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943"/>
              </a:lnSpc>
            </a:pPr>
            <a:r>
              <a:rPr lang="en-US" sz="1348">
                <a:solidFill>
                  <a:srgbClr val="000000"/>
                </a:solidFill>
                <a:latin typeface="Myriad Light"/>
                <a:ea typeface="Myriad Light"/>
                <a:cs typeface="Myriad Light"/>
                <a:sym typeface="Myriad Light"/>
              </a:rPr>
              <a:t>Manage benefits, view and pay claims</a:t>
            </a:r>
          </a:p>
        </p:txBody>
      </p:sp>
    </p:spTree>
    <p:extLst>
      <p:ext uri="{BB962C8B-B14F-4D97-AF65-F5344CB8AC3E}">
        <p14:creationId xmlns:p14="http://schemas.microsoft.com/office/powerpoint/2010/main" val="3690287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09565"/>
            <a:ext cx="9144000" cy="1631990"/>
            <a:chOff x="0" y="0"/>
            <a:chExt cx="13004800" cy="2321052"/>
          </a:xfrm>
        </p:grpSpPr>
        <p:sp>
          <p:nvSpPr>
            <p:cNvPr id="3" name="Freeform 3"/>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8" name="Group 8"/>
          <p:cNvGrpSpPr/>
          <p:nvPr/>
        </p:nvGrpSpPr>
        <p:grpSpPr>
          <a:xfrm>
            <a:off x="509842" y="1039503"/>
            <a:ext cx="6754646" cy="515139"/>
            <a:chOff x="0" y="0"/>
            <a:chExt cx="9606608" cy="732643"/>
          </a:xfrm>
        </p:grpSpPr>
        <p:sp>
          <p:nvSpPr>
            <p:cNvPr id="9" name="Freeform 9"/>
            <p:cNvSpPr/>
            <p:nvPr/>
          </p:nvSpPr>
          <p:spPr>
            <a:xfrm>
              <a:off x="0" y="0"/>
              <a:ext cx="9606607" cy="732643"/>
            </a:xfrm>
            <a:custGeom>
              <a:avLst/>
              <a:gdLst/>
              <a:ahLst/>
              <a:cxnLst/>
              <a:rect l="l" t="t" r="r" b="b"/>
              <a:pathLst>
                <a:path w="9606607" h="732643">
                  <a:moveTo>
                    <a:pt x="0" y="0"/>
                  </a:moveTo>
                  <a:lnTo>
                    <a:pt x="9606607" y="0"/>
                  </a:lnTo>
                  <a:lnTo>
                    <a:pt x="9606607" y="732643"/>
                  </a:lnTo>
                  <a:lnTo>
                    <a:pt x="0" y="732643"/>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0" name="TextBox 10"/>
            <p:cNvSpPr txBox="1"/>
            <p:nvPr/>
          </p:nvSpPr>
          <p:spPr>
            <a:xfrm>
              <a:off x="0" y="-28575"/>
              <a:ext cx="9606608" cy="761218"/>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98" b="1" spc="33">
                  <a:solidFill>
                    <a:srgbClr val="FFFFFF"/>
                  </a:solidFill>
                  <a:latin typeface="Myriad Bold"/>
                  <a:ea typeface="Myriad Bold"/>
                  <a:cs typeface="Myriad Bold"/>
                  <a:sym typeface="Myriad Bold"/>
                </a:rPr>
                <a:t>Aetna Member Resources</a:t>
              </a:r>
            </a:p>
          </p:txBody>
        </p:sp>
      </p:grpSp>
      <p:sp>
        <p:nvSpPr>
          <p:cNvPr id="11" name="Freeform 11"/>
          <p:cNvSpPr/>
          <p:nvPr/>
        </p:nvSpPr>
        <p:spPr>
          <a:xfrm>
            <a:off x="0" y="1941553"/>
            <a:ext cx="2691765" cy="2743200"/>
          </a:xfrm>
          <a:custGeom>
            <a:avLst/>
            <a:gdLst/>
            <a:ahLst/>
            <a:cxnLst/>
            <a:rect l="l" t="t" r="r" b="b"/>
            <a:pathLst>
              <a:path w="2871216" h="2926080">
                <a:moveTo>
                  <a:pt x="0" y="0"/>
                </a:moveTo>
                <a:lnTo>
                  <a:pt x="2871216" y="0"/>
                </a:lnTo>
                <a:lnTo>
                  <a:pt x="2871216" y="2926080"/>
                </a:lnTo>
                <a:lnTo>
                  <a:pt x="0" y="29260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2" name="Freeform 12"/>
          <p:cNvSpPr/>
          <p:nvPr/>
        </p:nvSpPr>
        <p:spPr>
          <a:xfrm>
            <a:off x="936937" y="3003030"/>
            <a:ext cx="1693220" cy="2892447"/>
          </a:xfrm>
          <a:custGeom>
            <a:avLst/>
            <a:gdLst/>
            <a:ahLst/>
            <a:cxnLst/>
            <a:rect l="l" t="t" r="r" b="b"/>
            <a:pathLst>
              <a:path w="1806101" h="3085277">
                <a:moveTo>
                  <a:pt x="0" y="0"/>
                </a:moveTo>
                <a:lnTo>
                  <a:pt x="1806101" y="0"/>
                </a:lnTo>
                <a:lnTo>
                  <a:pt x="1806101" y="3085277"/>
                </a:lnTo>
                <a:lnTo>
                  <a:pt x="0" y="308527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3" name="Freeform 13"/>
          <p:cNvSpPr/>
          <p:nvPr/>
        </p:nvSpPr>
        <p:spPr>
          <a:xfrm>
            <a:off x="3489290" y="3051880"/>
            <a:ext cx="1718048" cy="2843543"/>
          </a:xfrm>
          <a:custGeom>
            <a:avLst/>
            <a:gdLst/>
            <a:ahLst/>
            <a:cxnLst/>
            <a:rect l="l" t="t" r="r" b="b"/>
            <a:pathLst>
              <a:path w="1832585" h="3033113">
                <a:moveTo>
                  <a:pt x="0" y="0"/>
                </a:moveTo>
                <a:lnTo>
                  <a:pt x="1832585" y="0"/>
                </a:lnTo>
                <a:lnTo>
                  <a:pt x="1832585" y="3033113"/>
                </a:lnTo>
                <a:lnTo>
                  <a:pt x="0" y="303311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4" name="Freeform 14"/>
          <p:cNvSpPr/>
          <p:nvPr/>
        </p:nvSpPr>
        <p:spPr>
          <a:xfrm rot="10800000">
            <a:off x="6452235" y="4114800"/>
            <a:ext cx="2691765" cy="2743200"/>
          </a:xfrm>
          <a:custGeom>
            <a:avLst/>
            <a:gdLst/>
            <a:ahLst/>
            <a:cxnLst/>
            <a:rect l="l" t="t" r="r" b="b"/>
            <a:pathLst>
              <a:path w="2871216" h="2926080">
                <a:moveTo>
                  <a:pt x="0" y="0"/>
                </a:moveTo>
                <a:lnTo>
                  <a:pt x="2871216" y="0"/>
                </a:lnTo>
                <a:lnTo>
                  <a:pt x="2871216" y="2926080"/>
                </a:lnTo>
                <a:lnTo>
                  <a:pt x="0" y="29260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5" name="Freeform 15"/>
          <p:cNvSpPr/>
          <p:nvPr/>
        </p:nvSpPr>
        <p:spPr>
          <a:xfrm>
            <a:off x="6108009" y="3051880"/>
            <a:ext cx="1724328" cy="2843603"/>
          </a:xfrm>
          <a:custGeom>
            <a:avLst/>
            <a:gdLst/>
            <a:ahLst/>
            <a:cxnLst/>
            <a:rect l="l" t="t" r="r" b="b"/>
            <a:pathLst>
              <a:path w="1839283" h="3033177">
                <a:moveTo>
                  <a:pt x="0" y="0"/>
                </a:moveTo>
                <a:lnTo>
                  <a:pt x="1839283" y="0"/>
                </a:lnTo>
                <a:lnTo>
                  <a:pt x="1839283" y="3033177"/>
                </a:lnTo>
                <a:lnTo>
                  <a:pt x="0" y="303317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6" name="Freeform 16"/>
          <p:cNvSpPr/>
          <p:nvPr/>
        </p:nvSpPr>
        <p:spPr>
          <a:xfrm>
            <a:off x="1416620" y="2834605"/>
            <a:ext cx="647581" cy="674727"/>
          </a:xfrm>
          <a:custGeom>
            <a:avLst/>
            <a:gdLst/>
            <a:ahLst/>
            <a:cxnLst/>
            <a:rect l="l" t="t" r="r" b="b"/>
            <a:pathLst>
              <a:path w="690753" h="719709">
                <a:moveTo>
                  <a:pt x="0" y="0"/>
                </a:moveTo>
                <a:lnTo>
                  <a:pt x="690753" y="0"/>
                </a:lnTo>
                <a:lnTo>
                  <a:pt x="690753" y="719709"/>
                </a:lnTo>
                <a:lnTo>
                  <a:pt x="0" y="719709"/>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7" name="Freeform 17"/>
          <p:cNvSpPr/>
          <p:nvPr/>
        </p:nvSpPr>
        <p:spPr>
          <a:xfrm>
            <a:off x="1587085" y="3006799"/>
            <a:ext cx="306651" cy="389348"/>
          </a:xfrm>
          <a:custGeom>
            <a:avLst/>
            <a:gdLst/>
            <a:ahLst/>
            <a:cxnLst/>
            <a:rect l="l" t="t" r="r" b="b"/>
            <a:pathLst>
              <a:path w="327094" h="415305">
                <a:moveTo>
                  <a:pt x="0" y="0"/>
                </a:moveTo>
                <a:lnTo>
                  <a:pt x="327094" y="0"/>
                </a:lnTo>
                <a:lnTo>
                  <a:pt x="327094" y="415305"/>
                </a:lnTo>
                <a:lnTo>
                  <a:pt x="0" y="415305"/>
                </a:lnTo>
                <a:lnTo>
                  <a:pt x="0" y="0"/>
                </a:lnTo>
                <a:close/>
              </a:path>
            </a:pathLst>
          </a:custGeom>
          <a:blipFill>
            <a:blip r:embed="rId13">
              <a:extLst>
                <a:ext uri="{96DAC541-7B7A-43D3-8B79-37D633B846F1}">
                  <asvg:svgBlip xmlns:asvg="http://schemas.microsoft.com/office/drawing/2016/SVG/main" r:embed="rId14"/>
                </a:ext>
              </a:extLst>
            </a:blip>
            <a:stretch>
              <a:fillRect l="-498" r="-498"/>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8" name="Freeform 18"/>
          <p:cNvSpPr/>
          <p:nvPr/>
        </p:nvSpPr>
        <p:spPr>
          <a:xfrm>
            <a:off x="4016620" y="2883231"/>
            <a:ext cx="647581" cy="713750"/>
          </a:xfrm>
          <a:custGeom>
            <a:avLst/>
            <a:gdLst/>
            <a:ahLst/>
            <a:cxnLst/>
            <a:rect l="l" t="t" r="r" b="b"/>
            <a:pathLst>
              <a:path w="690753" h="761333">
                <a:moveTo>
                  <a:pt x="0" y="0"/>
                </a:moveTo>
                <a:lnTo>
                  <a:pt x="690753" y="0"/>
                </a:lnTo>
                <a:lnTo>
                  <a:pt x="690753" y="761334"/>
                </a:lnTo>
                <a:lnTo>
                  <a:pt x="0" y="761334"/>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9" name="Freeform 19"/>
          <p:cNvSpPr/>
          <p:nvPr/>
        </p:nvSpPr>
        <p:spPr>
          <a:xfrm>
            <a:off x="4120054" y="3055379"/>
            <a:ext cx="456529" cy="373623"/>
          </a:xfrm>
          <a:custGeom>
            <a:avLst/>
            <a:gdLst/>
            <a:ahLst/>
            <a:cxnLst/>
            <a:rect l="l" t="t" r="r" b="b"/>
            <a:pathLst>
              <a:path w="486964" h="398531">
                <a:moveTo>
                  <a:pt x="0" y="0"/>
                </a:moveTo>
                <a:lnTo>
                  <a:pt x="486965" y="0"/>
                </a:lnTo>
                <a:lnTo>
                  <a:pt x="486965" y="398531"/>
                </a:lnTo>
                <a:lnTo>
                  <a:pt x="0" y="398531"/>
                </a:lnTo>
                <a:lnTo>
                  <a:pt x="0" y="0"/>
                </a:lnTo>
                <a:close/>
              </a:path>
            </a:pathLst>
          </a:custGeom>
          <a:blipFill>
            <a:blip r:embed="rId17">
              <a:extLst>
                <a:ext uri="{96DAC541-7B7A-43D3-8B79-37D633B846F1}">
                  <asvg:svgBlip xmlns:asvg="http://schemas.microsoft.com/office/drawing/2016/SVG/main" r:embed="rId18"/>
                </a:ext>
              </a:extLst>
            </a:blip>
            <a:stretch>
              <a:fillRect l="-662" r="-662"/>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0" name="Freeform 20"/>
          <p:cNvSpPr/>
          <p:nvPr/>
        </p:nvSpPr>
        <p:spPr>
          <a:xfrm>
            <a:off x="6616905" y="2784056"/>
            <a:ext cx="647581" cy="713750"/>
          </a:xfrm>
          <a:custGeom>
            <a:avLst/>
            <a:gdLst/>
            <a:ahLst/>
            <a:cxnLst/>
            <a:rect l="l" t="t" r="r" b="b"/>
            <a:pathLst>
              <a:path w="690753" h="761333">
                <a:moveTo>
                  <a:pt x="0" y="0"/>
                </a:moveTo>
                <a:lnTo>
                  <a:pt x="690753" y="0"/>
                </a:lnTo>
                <a:lnTo>
                  <a:pt x="690753" y="761333"/>
                </a:lnTo>
                <a:lnTo>
                  <a:pt x="0" y="76133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1" name="Freeform 21"/>
          <p:cNvSpPr/>
          <p:nvPr/>
        </p:nvSpPr>
        <p:spPr>
          <a:xfrm>
            <a:off x="1480452" y="2841487"/>
            <a:ext cx="519917" cy="660911"/>
          </a:xfrm>
          <a:custGeom>
            <a:avLst/>
            <a:gdLst/>
            <a:ahLst/>
            <a:cxnLst/>
            <a:rect l="l" t="t" r="r" b="b"/>
            <a:pathLst>
              <a:path w="554578" h="704972">
                <a:moveTo>
                  <a:pt x="0" y="0"/>
                </a:moveTo>
                <a:lnTo>
                  <a:pt x="554578" y="0"/>
                </a:lnTo>
                <a:lnTo>
                  <a:pt x="554578" y="704972"/>
                </a:lnTo>
                <a:lnTo>
                  <a:pt x="0" y="704972"/>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2" name="Freeform 22"/>
          <p:cNvSpPr/>
          <p:nvPr/>
        </p:nvSpPr>
        <p:spPr>
          <a:xfrm>
            <a:off x="4120054" y="3003029"/>
            <a:ext cx="467603" cy="474123"/>
          </a:xfrm>
          <a:custGeom>
            <a:avLst/>
            <a:gdLst/>
            <a:ahLst/>
            <a:cxnLst/>
            <a:rect l="l" t="t" r="r" b="b"/>
            <a:pathLst>
              <a:path w="498777" h="505731">
                <a:moveTo>
                  <a:pt x="0" y="0"/>
                </a:moveTo>
                <a:lnTo>
                  <a:pt x="498777" y="0"/>
                </a:lnTo>
                <a:lnTo>
                  <a:pt x="498777" y="505731"/>
                </a:lnTo>
                <a:lnTo>
                  <a:pt x="0" y="505731"/>
                </a:lnTo>
                <a:lnTo>
                  <a:pt x="0" y="0"/>
                </a:lnTo>
                <a:close/>
              </a:path>
            </a:pathLst>
          </a:custGeom>
          <a:blipFill>
            <a:blip r:embed="rId21">
              <a:extLst>
                <a:ext uri="{96DAC541-7B7A-43D3-8B79-37D633B846F1}">
                  <asvg:svgBlip xmlns:asvg="http://schemas.microsoft.com/office/drawing/2016/SVG/main" r:embed="rId22"/>
                </a:ext>
              </a:extLst>
            </a:blip>
            <a:stretch>
              <a:fillRect t="-242" b="-242"/>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3" name="Freeform 23"/>
          <p:cNvSpPr/>
          <p:nvPr/>
        </p:nvSpPr>
        <p:spPr>
          <a:xfrm>
            <a:off x="6680776" y="2957260"/>
            <a:ext cx="495664" cy="429368"/>
          </a:xfrm>
          <a:custGeom>
            <a:avLst/>
            <a:gdLst/>
            <a:ahLst/>
            <a:cxnLst/>
            <a:rect l="l" t="t" r="r" b="b"/>
            <a:pathLst>
              <a:path w="528708" h="457993">
                <a:moveTo>
                  <a:pt x="0" y="0"/>
                </a:moveTo>
                <a:lnTo>
                  <a:pt x="528708" y="0"/>
                </a:lnTo>
                <a:lnTo>
                  <a:pt x="528708" y="457992"/>
                </a:lnTo>
                <a:lnTo>
                  <a:pt x="0" y="457992"/>
                </a:lnTo>
                <a:lnTo>
                  <a:pt x="0" y="0"/>
                </a:lnTo>
                <a:close/>
              </a:path>
            </a:pathLst>
          </a:custGeom>
          <a:blipFill>
            <a:blip r:embed="rId23">
              <a:extLst>
                <a:ext uri="{96DAC541-7B7A-43D3-8B79-37D633B846F1}">
                  <asvg:svgBlip xmlns:asvg="http://schemas.microsoft.com/office/drawing/2016/SVG/main" r:embed="rId24"/>
                </a:ext>
              </a:extLst>
            </a:blip>
            <a:stretch>
              <a:fillRect t="-505" b="-505"/>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4" name="TextBox 24"/>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sp>
        <p:nvSpPr>
          <p:cNvPr id="25" name="TextBox 25"/>
          <p:cNvSpPr txBox="1"/>
          <p:nvPr/>
        </p:nvSpPr>
        <p:spPr>
          <a:xfrm>
            <a:off x="935824" y="2012951"/>
            <a:ext cx="6903485" cy="487313"/>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913"/>
              </a:lnSpc>
            </a:pPr>
            <a:r>
              <a:rPr lang="en-US" sz="1594" b="1">
                <a:solidFill>
                  <a:srgbClr val="5A0722"/>
                </a:solidFill>
                <a:latin typeface="Myriad Bold"/>
                <a:ea typeface="Myriad Bold"/>
                <a:cs typeface="Myriad Bold"/>
                <a:sym typeface="Myriad Bold"/>
              </a:rPr>
              <a:t>Use the Aetna website and/or mobile app to make </a:t>
            </a:r>
          </a:p>
          <a:p>
            <a:pPr algn="ctr">
              <a:lnSpc>
                <a:spcPts val="1913"/>
              </a:lnSpc>
            </a:pPr>
            <a:r>
              <a:rPr lang="en-US" sz="1594" b="1">
                <a:solidFill>
                  <a:srgbClr val="5A0722"/>
                </a:solidFill>
                <a:latin typeface="Myriad Bold"/>
                <a:ea typeface="Myriad Bold"/>
                <a:cs typeface="Myriad Bold"/>
                <a:sym typeface="Myriad Bold"/>
              </a:rPr>
              <a:t>the most of your benefits</a:t>
            </a:r>
          </a:p>
        </p:txBody>
      </p:sp>
      <p:sp>
        <p:nvSpPr>
          <p:cNvPr id="26" name="TextBox 26"/>
          <p:cNvSpPr txBox="1"/>
          <p:nvPr/>
        </p:nvSpPr>
        <p:spPr>
          <a:xfrm>
            <a:off x="6276845" y="3507653"/>
            <a:ext cx="1386663" cy="546303"/>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160"/>
              </a:lnSpc>
            </a:pPr>
            <a:r>
              <a:rPr lang="en-US" sz="1800">
                <a:solidFill>
                  <a:srgbClr val="FFFFFF"/>
                </a:solidFill>
                <a:latin typeface="Myriad"/>
                <a:ea typeface="Myriad"/>
                <a:cs typeface="Myriad"/>
                <a:sym typeface="Myriad"/>
              </a:rPr>
              <a:t>Quality &amp; Cost</a:t>
            </a:r>
          </a:p>
        </p:txBody>
      </p:sp>
      <p:sp>
        <p:nvSpPr>
          <p:cNvPr id="27" name="TextBox 27"/>
          <p:cNvSpPr txBox="1"/>
          <p:nvPr/>
        </p:nvSpPr>
        <p:spPr>
          <a:xfrm>
            <a:off x="6127104" y="3823511"/>
            <a:ext cx="1665514" cy="1615827"/>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438"/>
              </a:lnSpc>
            </a:pPr>
            <a:r>
              <a:rPr lang="en-US" sz="1198" dirty="0">
                <a:solidFill>
                  <a:srgbClr val="FFFFFF"/>
                </a:solidFill>
                <a:latin typeface="Myriad Light"/>
                <a:ea typeface="Myriad Light"/>
                <a:cs typeface="Myriad Light"/>
                <a:sym typeface="Myriad Light"/>
              </a:rPr>
              <a:t>Get coverage and</a:t>
            </a:r>
          </a:p>
          <a:p>
            <a:pPr algn="ctr">
              <a:lnSpc>
                <a:spcPts val="1438"/>
              </a:lnSpc>
            </a:pPr>
            <a:r>
              <a:rPr lang="en-US" sz="1198" dirty="0">
                <a:solidFill>
                  <a:srgbClr val="FFFFFF"/>
                </a:solidFill>
                <a:latin typeface="Myriad Light"/>
                <a:ea typeface="Myriad Light"/>
                <a:cs typeface="Myriad Light"/>
                <a:sym typeface="Myriad Light"/>
              </a:rPr>
              <a:t>benefits information</a:t>
            </a:r>
          </a:p>
          <a:p>
            <a:pPr algn="ctr">
              <a:lnSpc>
                <a:spcPts val="1438"/>
              </a:lnSpc>
            </a:pPr>
            <a:endParaRPr lang="en-US" sz="1198" dirty="0">
              <a:solidFill>
                <a:srgbClr val="FFFFFF"/>
              </a:solidFill>
              <a:latin typeface="Myriad Light"/>
              <a:ea typeface="Myriad Light"/>
              <a:cs typeface="Myriad Light"/>
              <a:sym typeface="Myriad Light"/>
            </a:endParaRPr>
          </a:p>
          <a:p>
            <a:pPr algn="ctr">
              <a:lnSpc>
                <a:spcPts val="1438"/>
              </a:lnSpc>
            </a:pPr>
            <a:r>
              <a:rPr lang="en-US" sz="1198" dirty="0">
                <a:solidFill>
                  <a:srgbClr val="FFFFFF"/>
                </a:solidFill>
                <a:latin typeface="Myriad Light"/>
                <a:ea typeface="Myriad Light"/>
                <a:cs typeface="Myriad Light"/>
                <a:sym typeface="Myriad Light"/>
              </a:rPr>
              <a:t>Use information to help make treatment decisions</a:t>
            </a:r>
          </a:p>
          <a:p>
            <a:pPr algn="ctr">
              <a:lnSpc>
                <a:spcPts val="1438"/>
              </a:lnSpc>
            </a:pPr>
            <a:r>
              <a:rPr lang="en-US" sz="1198" dirty="0">
                <a:solidFill>
                  <a:srgbClr val="FFFFFF"/>
                </a:solidFill>
                <a:latin typeface="Myriad Light"/>
                <a:ea typeface="Myriad Light"/>
                <a:cs typeface="Myriad Light"/>
                <a:sym typeface="Myriad Light"/>
              </a:rPr>
              <a:t>Look up </a:t>
            </a:r>
          </a:p>
          <a:p>
            <a:pPr algn="ctr">
              <a:lnSpc>
                <a:spcPts val="1438"/>
              </a:lnSpc>
            </a:pPr>
            <a:r>
              <a:rPr lang="en-US" sz="1198" dirty="0">
                <a:solidFill>
                  <a:srgbClr val="FFFFFF"/>
                </a:solidFill>
                <a:latin typeface="Myriad Light"/>
                <a:ea typeface="Myriad Light"/>
                <a:cs typeface="Myriad Light"/>
                <a:sym typeface="Myriad Light"/>
              </a:rPr>
              <a:t>symptoms, conditions </a:t>
            </a:r>
          </a:p>
          <a:p>
            <a:pPr algn="ctr">
              <a:lnSpc>
                <a:spcPts val="1438"/>
              </a:lnSpc>
            </a:pPr>
            <a:r>
              <a:rPr lang="en-US" sz="1198" dirty="0">
                <a:solidFill>
                  <a:srgbClr val="FFFFFF"/>
                </a:solidFill>
                <a:latin typeface="Myriad Light"/>
                <a:ea typeface="Myriad Light"/>
                <a:cs typeface="Myriad Light"/>
                <a:sym typeface="Myriad Light"/>
              </a:rPr>
              <a:t>and medications</a:t>
            </a:r>
          </a:p>
        </p:txBody>
      </p:sp>
      <p:sp>
        <p:nvSpPr>
          <p:cNvPr id="28" name="TextBox 28"/>
          <p:cNvSpPr txBox="1"/>
          <p:nvPr/>
        </p:nvSpPr>
        <p:spPr>
          <a:xfrm>
            <a:off x="3778578" y="3519902"/>
            <a:ext cx="1208620" cy="546303"/>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160"/>
              </a:lnSpc>
            </a:pPr>
            <a:r>
              <a:rPr lang="en-US" sz="1800">
                <a:solidFill>
                  <a:srgbClr val="000000"/>
                </a:solidFill>
                <a:latin typeface="Myriad"/>
                <a:ea typeface="Myriad"/>
                <a:cs typeface="Myriad"/>
                <a:sym typeface="Myriad"/>
              </a:rPr>
              <a:t>Cost of Care</a:t>
            </a:r>
          </a:p>
        </p:txBody>
      </p:sp>
      <p:sp>
        <p:nvSpPr>
          <p:cNvPr id="29" name="TextBox 29"/>
          <p:cNvSpPr txBox="1"/>
          <p:nvPr/>
        </p:nvSpPr>
        <p:spPr>
          <a:xfrm>
            <a:off x="3550232" y="3811262"/>
            <a:ext cx="1607246" cy="1482328"/>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438"/>
              </a:lnSpc>
            </a:pPr>
            <a:r>
              <a:rPr lang="en-US" sz="1198" dirty="0">
                <a:solidFill>
                  <a:srgbClr val="000000"/>
                </a:solidFill>
                <a:latin typeface="Myriad Light"/>
                <a:ea typeface="Myriad Light"/>
                <a:cs typeface="Myriad Light"/>
                <a:sym typeface="Myriad Light"/>
              </a:rPr>
              <a:t>Get estimates for your</a:t>
            </a:r>
          </a:p>
          <a:p>
            <a:pPr algn="ctr">
              <a:lnSpc>
                <a:spcPts val="1438"/>
              </a:lnSpc>
            </a:pPr>
            <a:r>
              <a:rPr lang="en-US" sz="1198" dirty="0">
                <a:solidFill>
                  <a:srgbClr val="000000"/>
                </a:solidFill>
                <a:latin typeface="Myriad Light"/>
                <a:ea typeface="Myriad Light"/>
                <a:cs typeface="Myriad Light"/>
                <a:sym typeface="Myriad Light"/>
              </a:rPr>
              <a:t>out-of-pocket costs</a:t>
            </a:r>
          </a:p>
          <a:p>
            <a:pPr algn="ctr">
              <a:lnSpc>
                <a:spcPts val="1438"/>
              </a:lnSpc>
            </a:pPr>
            <a:endParaRPr lang="en-US" sz="1198" dirty="0">
              <a:solidFill>
                <a:srgbClr val="000000"/>
              </a:solidFill>
              <a:latin typeface="Myriad Light"/>
              <a:ea typeface="Myriad Light"/>
              <a:cs typeface="Myriad Light"/>
              <a:sym typeface="Myriad Light"/>
            </a:endParaRPr>
          </a:p>
          <a:p>
            <a:pPr algn="ctr">
              <a:lnSpc>
                <a:spcPts val="1438"/>
              </a:lnSpc>
            </a:pPr>
            <a:r>
              <a:rPr lang="en-US" sz="1198" dirty="0">
                <a:solidFill>
                  <a:srgbClr val="000000"/>
                </a:solidFill>
                <a:latin typeface="Myriad Light"/>
                <a:ea typeface="Myriad Light"/>
                <a:cs typeface="Myriad Light"/>
                <a:sym typeface="Myriad Light"/>
              </a:rPr>
              <a:t>Track account balances and progress toward   your deductible</a:t>
            </a:r>
          </a:p>
          <a:p>
            <a:pPr algn="ctr">
              <a:lnSpc>
                <a:spcPts val="1438"/>
              </a:lnSpc>
            </a:pPr>
            <a:endParaRPr lang="en-US" sz="1198" dirty="0">
              <a:solidFill>
                <a:srgbClr val="000000"/>
              </a:solidFill>
              <a:latin typeface="Myriad Light"/>
              <a:ea typeface="Myriad Light"/>
              <a:cs typeface="Myriad Light"/>
              <a:sym typeface="Myriad Light"/>
            </a:endParaRPr>
          </a:p>
          <a:p>
            <a:pPr algn="ctr">
              <a:lnSpc>
                <a:spcPts val="1438"/>
              </a:lnSpc>
            </a:pPr>
            <a:r>
              <a:rPr lang="en-US" sz="1198" dirty="0">
                <a:solidFill>
                  <a:srgbClr val="000000"/>
                </a:solidFill>
                <a:latin typeface="Myriad Light"/>
                <a:ea typeface="Myriad Light"/>
                <a:cs typeface="Myriad Light"/>
                <a:sym typeface="Myriad Light"/>
              </a:rPr>
              <a:t>Manage and pay claims</a:t>
            </a:r>
          </a:p>
        </p:txBody>
      </p:sp>
      <p:sp>
        <p:nvSpPr>
          <p:cNvPr id="30" name="TextBox 30"/>
          <p:cNvSpPr txBox="1"/>
          <p:nvPr/>
        </p:nvSpPr>
        <p:spPr>
          <a:xfrm>
            <a:off x="1289712" y="3519902"/>
            <a:ext cx="931562" cy="546303"/>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160"/>
              </a:lnSpc>
            </a:pPr>
            <a:r>
              <a:rPr lang="en-US" sz="1800">
                <a:solidFill>
                  <a:srgbClr val="FFFFFF"/>
                </a:solidFill>
                <a:latin typeface="Myriad"/>
                <a:ea typeface="Myriad"/>
                <a:cs typeface="Myriad"/>
                <a:sym typeface="Myriad"/>
              </a:rPr>
              <a:t>Find Care</a:t>
            </a:r>
          </a:p>
        </p:txBody>
      </p:sp>
      <p:sp>
        <p:nvSpPr>
          <p:cNvPr id="31" name="TextBox 31"/>
          <p:cNvSpPr txBox="1"/>
          <p:nvPr/>
        </p:nvSpPr>
        <p:spPr>
          <a:xfrm>
            <a:off x="969184" y="3879989"/>
            <a:ext cx="1633708" cy="1859933"/>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728"/>
              </a:lnSpc>
            </a:pPr>
            <a:r>
              <a:rPr lang="en-US" sz="1198" dirty="0">
                <a:solidFill>
                  <a:srgbClr val="FFFFFF"/>
                </a:solidFill>
                <a:latin typeface="Myriad Light"/>
                <a:ea typeface="Myriad Light"/>
                <a:cs typeface="Myriad Light"/>
                <a:sym typeface="Myriad Light"/>
              </a:rPr>
              <a:t>Find and </a:t>
            </a:r>
          </a:p>
          <a:p>
            <a:pPr algn="ctr">
              <a:lnSpc>
                <a:spcPts val="1728"/>
              </a:lnSpc>
            </a:pPr>
            <a:r>
              <a:rPr lang="en-US" sz="1198" dirty="0">
                <a:solidFill>
                  <a:srgbClr val="FFFFFF"/>
                </a:solidFill>
                <a:latin typeface="Myriad Light"/>
                <a:ea typeface="Myriad Light"/>
                <a:cs typeface="Myriad Light"/>
                <a:sym typeface="Myriad Light"/>
              </a:rPr>
              <a:t>compare doctors</a:t>
            </a:r>
          </a:p>
          <a:p>
            <a:pPr algn="ctr">
              <a:lnSpc>
                <a:spcPts val="1583"/>
              </a:lnSpc>
            </a:pPr>
            <a:endParaRPr lang="en-US" sz="1198" dirty="0">
              <a:solidFill>
                <a:srgbClr val="FFFFFF"/>
              </a:solidFill>
              <a:latin typeface="Myriad Light"/>
              <a:ea typeface="Myriad Light"/>
              <a:cs typeface="Myriad Light"/>
              <a:sym typeface="Myriad Light"/>
            </a:endParaRPr>
          </a:p>
          <a:p>
            <a:pPr algn="ctr">
              <a:lnSpc>
                <a:spcPts val="1583"/>
              </a:lnSpc>
            </a:pPr>
            <a:r>
              <a:rPr lang="en-US" sz="1198" dirty="0">
                <a:solidFill>
                  <a:srgbClr val="FFFFFF"/>
                </a:solidFill>
                <a:latin typeface="Myriad Light"/>
                <a:ea typeface="Myriad Light"/>
                <a:cs typeface="Myriad Light"/>
                <a:sym typeface="Myriad Light"/>
              </a:rPr>
              <a:t>Download digital ID cards</a:t>
            </a:r>
          </a:p>
          <a:p>
            <a:pPr algn="ctr">
              <a:lnSpc>
                <a:spcPts val="1583"/>
              </a:lnSpc>
            </a:pPr>
            <a:endParaRPr lang="en-US" sz="1198" dirty="0">
              <a:solidFill>
                <a:srgbClr val="FFFFFF"/>
              </a:solidFill>
              <a:latin typeface="Myriad Light"/>
              <a:ea typeface="Myriad Light"/>
              <a:cs typeface="Myriad Light"/>
              <a:sym typeface="Myriad Light"/>
            </a:endParaRPr>
          </a:p>
          <a:p>
            <a:pPr algn="ctr">
              <a:lnSpc>
                <a:spcPts val="1583"/>
              </a:lnSpc>
            </a:pPr>
            <a:r>
              <a:rPr lang="en-US" sz="1198" dirty="0">
                <a:solidFill>
                  <a:srgbClr val="FFFFFF"/>
                </a:solidFill>
                <a:latin typeface="Myriad Light"/>
                <a:ea typeface="Myriad Light"/>
                <a:cs typeface="Myriad Light"/>
                <a:sym typeface="Myriad Light"/>
              </a:rPr>
              <a:t>Minute Clinic, Urgent Care or ER</a:t>
            </a:r>
          </a:p>
          <a:p>
            <a:pPr algn="ctr">
              <a:lnSpc>
                <a:spcPts val="1583"/>
              </a:lnSpc>
            </a:pPr>
            <a:endParaRPr lang="en-US" sz="1198" dirty="0">
              <a:solidFill>
                <a:srgbClr val="FFFFFF"/>
              </a:solidFill>
              <a:latin typeface="Myriad Light"/>
              <a:ea typeface="Myriad Light"/>
              <a:cs typeface="Myriad Light"/>
              <a:sym typeface="Myriad Light"/>
            </a:endParaRPr>
          </a:p>
          <a:p>
            <a:pPr algn="ctr">
              <a:lnSpc>
                <a:spcPts val="1583"/>
              </a:lnSpc>
            </a:pPr>
            <a:r>
              <a:rPr lang="en-US" sz="1198" dirty="0">
                <a:solidFill>
                  <a:srgbClr val="FFFFFF"/>
                </a:solidFill>
                <a:latin typeface="Myriad Light"/>
                <a:ea typeface="Myriad Light"/>
                <a:cs typeface="Myriad Light"/>
                <a:sym typeface="Myriad Light"/>
              </a:rPr>
              <a:t>Read doctor reviews</a:t>
            </a:r>
          </a:p>
        </p:txBody>
      </p:sp>
    </p:spTree>
    <p:extLst>
      <p:ext uri="{BB962C8B-B14F-4D97-AF65-F5344CB8AC3E}">
        <p14:creationId xmlns:p14="http://schemas.microsoft.com/office/powerpoint/2010/main" val="857135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51848"/>
            <a:ext cx="9144000" cy="587173"/>
            <a:chOff x="0" y="60136"/>
            <a:chExt cx="13004800" cy="2321052"/>
          </a:xfrm>
        </p:grpSpPr>
        <p:sp>
          <p:nvSpPr>
            <p:cNvPr id="3" name="Freeform 3"/>
            <p:cNvSpPr/>
            <p:nvPr/>
          </p:nvSpPr>
          <p:spPr>
            <a:xfrm>
              <a:off x="0" y="60136"/>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10" name="TextBox 10"/>
          <p:cNvSpPr txBox="1"/>
          <p:nvPr/>
        </p:nvSpPr>
        <p:spPr>
          <a:xfrm>
            <a:off x="185314" y="86329"/>
            <a:ext cx="6562287" cy="587173"/>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98" b="1" spc="38" dirty="0">
                <a:solidFill>
                  <a:srgbClr val="FFFFFF"/>
                </a:solidFill>
                <a:latin typeface="Myriad Bold"/>
                <a:ea typeface="Myriad Bold"/>
                <a:cs typeface="Myriad Bold"/>
                <a:sym typeface="Myriad Bold"/>
              </a:rPr>
              <a:t>Dental</a:t>
            </a:r>
          </a:p>
        </p:txBody>
      </p:sp>
      <p:sp>
        <p:nvSpPr>
          <p:cNvPr id="13" name="Freeform 13"/>
          <p:cNvSpPr/>
          <p:nvPr/>
        </p:nvSpPr>
        <p:spPr>
          <a:xfrm>
            <a:off x="0" y="4066057"/>
            <a:ext cx="3466458" cy="2791943"/>
          </a:xfrm>
          <a:custGeom>
            <a:avLst/>
            <a:gdLst/>
            <a:ahLst/>
            <a:cxnLst/>
            <a:rect l="l" t="t" r="r" b="b"/>
            <a:pathLst>
              <a:path w="3697555" h="2978073">
                <a:moveTo>
                  <a:pt x="0" y="0"/>
                </a:moveTo>
                <a:lnTo>
                  <a:pt x="3697555" y="0"/>
                </a:lnTo>
                <a:lnTo>
                  <a:pt x="3697555" y="2978073"/>
                </a:lnTo>
                <a:lnTo>
                  <a:pt x="0" y="2978073"/>
                </a:lnTo>
                <a:lnTo>
                  <a:pt x="0" y="0"/>
                </a:lnTo>
                <a:close/>
              </a:path>
            </a:pathLst>
          </a:custGeom>
          <a:blipFill>
            <a:blip r:embed="rId3">
              <a:alphaModFix amt="10999"/>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4" name="TextBox 14"/>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sp>
        <p:nvSpPr>
          <p:cNvPr id="16" name="Freeform 16"/>
          <p:cNvSpPr/>
          <p:nvPr/>
        </p:nvSpPr>
        <p:spPr>
          <a:xfrm rot="10800000">
            <a:off x="5677543" y="1941554"/>
            <a:ext cx="3466458" cy="2791943"/>
          </a:xfrm>
          <a:custGeom>
            <a:avLst/>
            <a:gdLst/>
            <a:ahLst/>
            <a:cxnLst/>
            <a:rect l="l" t="t" r="r" b="b"/>
            <a:pathLst>
              <a:path w="3697555" h="2978073">
                <a:moveTo>
                  <a:pt x="0" y="0"/>
                </a:moveTo>
                <a:lnTo>
                  <a:pt x="3697555" y="0"/>
                </a:lnTo>
                <a:lnTo>
                  <a:pt x="3697555" y="2978073"/>
                </a:lnTo>
                <a:lnTo>
                  <a:pt x="0" y="2978073"/>
                </a:lnTo>
                <a:lnTo>
                  <a:pt x="0" y="0"/>
                </a:lnTo>
                <a:close/>
              </a:path>
            </a:pathLst>
          </a:custGeom>
          <a:blipFill>
            <a:blip r:embed="rId3">
              <a:alphaModFix amt="10999"/>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pic>
        <p:nvPicPr>
          <p:cNvPr id="17" name="Picture 16">
            <a:extLst>
              <a:ext uri="{FF2B5EF4-FFF2-40B4-BE49-F238E27FC236}">
                <a16:creationId xmlns:a16="http://schemas.microsoft.com/office/drawing/2014/main" id="{D0C9EE9E-2269-4C39-84BD-822518770755}"/>
              </a:ext>
            </a:extLst>
          </p:cNvPr>
          <p:cNvPicPr>
            <a:picLocks noChangeAspect="1"/>
          </p:cNvPicPr>
          <p:nvPr/>
        </p:nvPicPr>
        <p:blipFill>
          <a:blip r:embed="rId5"/>
          <a:stretch>
            <a:fillRect/>
          </a:stretch>
        </p:blipFill>
        <p:spPr>
          <a:xfrm>
            <a:off x="0" y="1217585"/>
            <a:ext cx="9144000" cy="4568283"/>
          </a:xfrm>
          <a:prstGeom prst="rect">
            <a:avLst/>
          </a:prstGeom>
        </p:spPr>
      </p:pic>
      <p:pic>
        <p:nvPicPr>
          <p:cNvPr id="18" name="Picture 17" descr="A black background with red text&#10;&#10;AI-generated content may be incorrect.">
            <a:extLst>
              <a:ext uri="{FF2B5EF4-FFF2-40B4-BE49-F238E27FC236}">
                <a16:creationId xmlns:a16="http://schemas.microsoft.com/office/drawing/2014/main" id="{3E1DDF62-4420-84D2-9B07-E6EA9855F9E0}"/>
              </a:ext>
            </a:extLst>
          </p:cNvPr>
          <p:cNvPicPr>
            <a:picLocks noChangeAspect="1"/>
          </p:cNvPicPr>
          <p:nvPr/>
        </p:nvPicPr>
        <p:blipFill>
          <a:blip r:embed="rId6"/>
          <a:stretch>
            <a:fillRect/>
          </a:stretch>
        </p:blipFill>
        <p:spPr>
          <a:xfrm>
            <a:off x="92440" y="1410755"/>
            <a:ext cx="2069082" cy="1170677"/>
          </a:xfrm>
          <a:prstGeom prst="rect">
            <a:avLst/>
          </a:prstGeom>
        </p:spPr>
      </p:pic>
    </p:spTree>
    <p:extLst>
      <p:ext uri="{BB962C8B-B14F-4D97-AF65-F5344CB8AC3E}">
        <p14:creationId xmlns:p14="http://schemas.microsoft.com/office/powerpoint/2010/main" val="3568665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4744"/>
            <a:ext cx="9144000" cy="852095"/>
            <a:chOff x="41" y="47236"/>
            <a:chExt cx="13004800" cy="2321052"/>
          </a:xfrm>
        </p:grpSpPr>
        <p:sp>
          <p:nvSpPr>
            <p:cNvPr id="3" name="Freeform 3"/>
            <p:cNvSpPr/>
            <p:nvPr/>
          </p:nvSpPr>
          <p:spPr>
            <a:xfrm>
              <a:off x="41" y="47236"/>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8" name="Group 8"/>
          <p:cNvGrpSpPr/>
          <p:nvPr/>
        </p:nvGrpSpPr>
        <p:grpSpPr>
          <a:xfrm>
            <a:off x="197268" y="163504"/>
            <a:ext cx="6902193" cy="939263"/>
            <a:chOff x="-445559" y="-1259810"/>
            <a:chExt cx="9816452" cy="1977234"/>
          </a:xfrm>
        </p:grpSpPr>
        <p:sp>
          <p:nvSpPr>
            <p:cNvPr id="9" name="Freeform 9"/>
            <p:cNvSpPr/>
            <p:nvPr/>
          </p:nvSpPr>
          <p:spPr>
            <a:xfrm>
              <a:off x="37863" y="-89091"/>
              <a:ext cx="9333030" cy="806515"/>
            </a:xfrm>
            <a:custGeom>
              <a:avLst/>
              <a:gdLst/>
              <a:ahLst/>
              <a:cxnLst/>
              <a:rect l="l" t="t" r="r" b="b"/>
              <a:pathLst>
                <a:path w="9333030" h="806515">
                  <a:moveTo>
                    <a:pt x="0" y="0"/>
                  </a:moveTo>
                  <a:lnTo>
                    <a:pt x="9333030" y="0"/>
                  </a:lnTo>
                  <a:lnTo>
                    <a:pt x="9333030" y="806515"/>
                  </a:lnTo>
                  <a:lnTo>
                    <a:pt x="0" y="806515"/>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0" name="TextBox 10"/>
            <p:cNvSpPr txBox="1"/>
            <p:nvPr/>
          </p:nvSpPr>
          <p:spPr>
            <a:xfrm>
              <a:off x="-445559" y="-1259810"/>
              <a:ext cx="9333030" cy="835090"/>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98" b="1" spc="33" dirty="0">
                  <a:solidFill>
                    <a:srgbClr val="FFFFFF"/>
                  </a:solidFill>
                  <a:latin typeface="Myriad Bold"/>
                  <a:ea typeface="Myriad Bold"/>
                  <a:cs typeface="Myriad Bold"/>
                  <a:sym typeface="Myriad Bold"/>
                </a:rPr>
                <a:t>Vision</a:t>
              </a:r>
            </a:p>
          </p:txBody>
        </p:sp>
      </p:grpSp>
      <p:sp>
        <p:nvSpPr>
          <p:cNvPr id="11" name="Freeform 11"/>
          <p:cNvSpPr/>
          <p:nvPr/>
        </p:nvSpPr>
        <p:spPr>
          <a:xfrm rot="10800000">
            <a:off x="3781797" y="4946957"/>
            <a:ext cx="3657600" cy="1805940"/>
          </a:xfrm>
          <a:custGeom>
            <a:avLst/>
            <a:gdLst/>
            <a:ahLst/>
            <a:cxnLst/>
            <a:rect l="l" t="t" r="r" b="b"/>
            <a:pathLst>
              <a:path w="3901440" h="1926336">
                <a:moveTo>
                  <a:pt x="0" y="0"/>
                </a:moveTo>
                <a:lnTo>
                  <a:pt x="3901440" y="0"/>
                </a:lnTo>
                <a:lnTo>
                  <a:pt x="3901440" y="1926336"/>
                </a:lnTo>
                <a:lnTo>
                  <a:pt x="0" y="192633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12" name="Group 12"/>
          <p:cNvGrpSpPr/>
          <p:nvPr/>
        </p:nvGrpSpPr>
        <p:grpSpPr>
          <a:xfrm>
            <a:off x="2895208" y="1034068"/>
            <a:ext cx="6104960" cy="5190450"/>
            <a:chOff x="0" y="-47625"/>
            <a:chExt cx="2249958" cy="1839471"/>
          </a:xfrm>
        </p:grpSpPr>
        <p:sp>
          <p:nvSpPr>
            <p:cNvPr id="13" name="Freeform 13"/>
            <p:cNvSpPr/>
            <p:nvPr/>
          </p:nvSpPr>
          <p:spPr>
            <a:xfrm>
              <a:off x="1299287" y="-12780"/>
              <a:ext cx="950671" cy="1804626"/>
            </a:xfrm>
            <a:custGeom>
              <a:avLst/>
              <a:gdLst/>
              <a:ahLst/>
              <a:cxnLst/>
              <a:rect l="l" t="t" r="r" b="b"/>
              <a:pathLst>
                <a:path w="2249958" h="1212492">
                  <a:moveTo>
                    <a:pt x="0" y="0"/>
                  </a:moveTo>
                  <a:lnTo>
                    <a:pt x="2249958" y="0"/>
                  </a:lnTo>
                  <a:lnTo>
                    <a:pt x="2249958" y="1212492"/>
                  </a:lnTo>
                  <a:lnTo>
                    <a:pt x="0" y="1212492"/>
                  </a:lnTo>
                  <a:close/>
                </a:path>
              </a:pathLst>
            </a:custGeom>
            <a:solidFill>
              <a:srgbClr val="EEEEEE"/>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4" name="TextBox 14"/>
            <p:cNvSpPr txBox="1"/>
            <p:nvPr/>
          </p:nvSpPr>
          <p:spPr>
            <a:xfrm>
              <a:off x="0" y="-47625"/>
              <a:ext cx="2249958" cy="1260117"/>
            </a:xfrm>
            <a:prstGeom prst="rect">
              <a:avLst/>
            </a:prstGeom>
          </p:spPr>
          <p:txBody>
            <a:bodyPr lIns="47625" tIns="47625" rIns="47625" bIns="47625"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799"/>
                </a:lnSpc>
              </a:pPr>
              <a:endParaRPr sz="1583"/>
            </a:p>
          </p:txBody>
        </p:sp>
      </p:grpSp>
      <p:sp>
        <p:nvSpPr>
          <p:cNvPr id="15" name="TextBox 15"/>
          <p:cNvSpPr txBox="1"/>
          <p:nvPr/>
        </p:nvSpPr>
        <p:spPr>
          <a:xfrm>
            <a:off x="6811403" y="1146205"/>
            <a:ext cx="2188765" cy="5078313"/>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800"/>
              </a:lnSpc>
            </a:pPr>
            <a:r>
              <a:rPr lang="en-US" sz="1500" b="1" dirty="0">
                <a:solidFill>
                  <a:srgbClr val="272727"/>
                </a:solidFill>
                <a:latin typeface="Myriad"/>
                <a:ea typeface="Myriad"/>
                <a:cs typeface="Myriad"/>
                <a:sym typeface="Myriad"/>
              </a:rPr>
              <a:t>Vision Service Plan (VSP) </a:t>
            </a:r>
            <a:r>
              <a:rPr lang="en-US" sz="1500" dirty="0">
                <a:solidFill>
                  <a:srgbClr val="272727"/>
                </a:solidFill>
                <a:latin typeface="Myriad"/>
                <a:ea typeface="Myriad"/>
                <a:cs typeface="Myriad"/>
                <a:sym typeface="Myriad"/>
              </a:rPr>
              <a:t>provides comprehensive eye care benefits throughout the VSP network for routine services. Members also have access to discounts available at </a:t>
            </a:r>
            <a:r>
              <a:rPr lang="en-US" sz="1500" u="sng" dirty="0">
                <a:solidFill>
                  <a:srgbClr val="0000FF"/>
                </a:solidFill>
                <a:latin typeface="Myriad"/>
                <a:ea typeface="Myriad"/>
                <a:cs typeface="Myriad"/>
                <a:sym typeface="Myriad"/>
                <a:hlinkClick r:id="rId5" tooltip="http://www.vsp.com/"/>
              </a:rPr>
              <a:t>www.vsp.com</a:t>
            </a:r>
            <a:r>
              <a:rPr lang="en-US" sz="1500" dirty="0">
                <a:solidFill>
                  <a:srgbClr val="272727"/>
                </a:solidFill>
                <a:latin typeface="Myriad"/>
                <a:ea typeface="Myriad"/>
                <a:cs typeface="Myriad"/>
                <a:sym typeface="Myriad"/>
              </a:rPr>
              <a:t>.</a:t>
            </a:r>
          </a:p>
          <a:p>
            <a:pPr algn="l">
              <a:lnSpc>
                <a:spcPts val="1800"/>
              </a:lnSpc>
            </a:pPr>
            <a:endParaRPr lang="en-US" sz="1500" dirty="0">
              <a:solidFill>
                <a:srgbClr val="272727"/>
              </a:solidFill>
              <a:latin typeface="Myriad"/>
              <a:ea typeface="Myriad"/>
              <a:cs typeface="Myriad"/>
              <a:sym typeface="Myriad"/>
            </a:endParaRPr>
          </a:p>
          <a:p>
            <a:pPr algn="l">
              <a:lnSpc>
                <a:spcPts val="1800"/>
              </a:lnSpc>
            </a:pPr>
            <a:r>
              <a:rPr lang="en-US" sz="1500" b="1" dirty="0">
                <a:solidFill>
                  <a:srgbClr val="000000"/>
                </a:solidFill>
                <a:latin typeface="Myriad Bold"/>
                <a:ea typeface="Myriad Bold"/>
                <a:cs typeface="Myriad Bold"/>
                <a:sym typeface="Myriad Bold"/>
              </a:rPr>
              <a:t>Aetna Vision Discounts:</a:t>
            </a:r>
          </a:p>
          <a:p>
            <a:pPr algn="l">
              <a:lnSpc>
                <a:spcPts val="1800"/>
              </a:lnSpc>
            </a:pPr>
            <a:r>
              <a:rPr lang="en-US" sz="1500" dirty="0">
                <a:solidFill>
                  <a:srgbClr val="000000"/>
                </a:solidFill>
                <a:latin typeface="Myriad"/>
                <a:ea typeface="Myriad"/>
                <a:cs typeface="Myriad"/>
                <a:sym typeface="Myriad"/>
              </a:rPr>
              <a:t>Employees and family members enrolled in our Aetna medical plan are eligible for vision savings under Aetna's EyeMed vision discount program. Please keep in mind this is not insurance but a discount savings program. Visit </a:t>
            </a:r>
            <a:r>
              <a:rPr lang="en-US" sz="1500" u="sng" dirty="0">
                <a:solidFill>
                  <a:srgbClr val="0000FF"/>
                </a:solidFill>
                <a:latin typeface="Myriad"/>
                <a:ea typeface="Myriad"/>
                <a:cs typeface="Myriad"/>
                <a:sym typeface="Myriad"/>
                <a:hlinkClick r:id="rId6" tooltip="http://www.aetna.com/"/>
              </a:rPr>
              <a:t>www.aetna.com</a:t>
            </a:r>
            <a:r>
              <a:rPr lang="en-US" sz="1500" dirty="0">
                <a:solidFill>
                  <a:srgbClr val="000000"/>
                </a:solidFill>
                <a:latin typeface="Myriad"/>
                <a:ea typeface="Myriad"/>
                <a:cs typeface="Myriad"/>
                <a:sym typeface="Myriad"/>
              </a:rPr>
              <a:t> for more information and to find a location.</a:t>
            </a:r>
          </a:p>
        </p:txBody>
      </p:sp>
      <p:sp>
        <p:nvSpPr>
          <p:cNvPr id="17" name="Freeform 17"/>
          <p:cNvSpPr/>
          <p:nvPr/>
        </p:nvSpPr>
        <p:spPr>
          <a:xfrm>
            <a:off x="58124" y="808435"/>
            <a:ext cx="2408301" cy="2743200"/>
          </a:xfrm>
          <a:custGeom>
            <a:avLst/>
            <a:gdLst/>
            <a:ahLst/>
            <a:cxnLst/>
            <a:rect l="l" t="t" r="r" b="b"/>
            <a:pathLst>
              <a:path w="2568854" h="2926080">
                <a:moveTo>
                  <a:pt x="0" y="0"/>
                </a:moveTo>
                <a:lnTo>
                  <a:pt x="2568854" y="0"/>
                </a:lnTo>
                <a:lnTo>
                  <a:pt x="2568854" y="2926080"/>
                </a:lnTo>
                <a:lnTo>
                  <a:pt x="0" y="292608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9" name="TextBox 19"/>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pic>
        <p:nvPicPr>
          <p:cNvPr id="18" name="Picture 17" descr="A close-up of a service list&#10;&#10;AI-generated content may be incorrect.">
            <a:extLst>
              <a:ext uri="{FF2B5EF4-FFF2-40B4-BE49-F238E27FC236}">
                <a16:creationId xmlns:a16="http://schemas.microsoft.com/office/drawing/2014/main" id="{8FF1707A-F0E8-475B-BB1C-396407D21819}"/>
              </a:ext>
            </a:extLst>
          </p:cNvPr>
          <p:cNvPicPr>
            <a:picLocks noChangeAspect="1"/>
          </p:cNvPicPr>
          <p:nvPr/>
        </p:nvPicPr>
        <p:blipFill>
          <a:blip r:embed="rId9"/>
          <a:stretch>
            <a:fillRect/>
          </a:stretch>
        </p:blipFill>
        <p:spPr>
          <a:xfrm>
            <a:off x="302478" y="1321678"/>
            <a:ext cx="5922794" cy="4459915"/>
          </a:xfrm>
          <a:prstGeom prst="rect">
            <a:avLst/>
          </a:prstGeom>
        </p:spPr>
      </p:pic>
    </p:spTree>
    <p:extLst>
      <p:ext uri="{BB962C8B-B14F-4D97-AF65-F5344CB8AC3E}">
        <p14:creationId xmlns:p14="http://schemas.microsoft.com/office/powerpoint/2010/main" val="2383319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907366" y="2347928"/>
            <a:ext cx="6858000" cy="2162145"/>
            <a:chOff x="0" y="0"/>
            <a:chExt cx="9753600" cy="3075051"/>
          </a:xfrm>
        </p:grpSpPr>
        <p:sp>
          <p:nvSpPr>
            <p:cNvPr id="3" name="Freeform 3"/>
            <p:cNvSpPr/>
            <p:nvPr/>
          </p:nvSpPr>
          <p:spPr>
            <a:xfrm>
              <a:off x="0" y="0"/>
              <a:ext cx="9753600" cy="3075051"/>
            </a:xfrm>
            <a:custGeom>
              <a:avLst/>
              <a:gdLst/>
              <a:ahLst/>
              <a:cxnLst/>
              <a:rect l="l" t="t" r="r" b="b"/>
              <a:pathLst>
                <a:path w="9753600" h="3075051">
                  <a:moveTo>
                    <a:pt x="0" y="0"/>
                  </a:moveTo>
                  <a:lnTo>
                    <a:pt x="9753600" y="0"/>
                  </a:lnTo>
                  <a:lnTo>
                    <a:pt x="9753600" y="3075051"/>
                  </a:lnTo>
                  <a:lnTo>
                    <a:pt x="0" y="3075051"/>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rot="5400000">
            <a:off x="-1906801" y="2447315"/>
            <a:ext cx="6858000" cy="1963371"/>
            <a:chOff x="0" y="0"/>
            <a:chExt cx="9753600" cy="2792349"/>
          </a:xfrm>
        </p:grpSpPr>
        <p:sp>
          <p:nvSpPr>
            <p:cNvPr id="5" name="Freeform 5"/>
            <p:cNvSpPr/>
            <p:nvPr/>
          </p:nvSpPr>
          <p:spPr>
            <a:xfrm>
              <a:off x="0" y="0"/>
              <a:ext cx="9753600" cy="2792349"/>
            </a:xfrm>
            <a:custGeom>
              <a:avLst/>
              <a:gdLst/>
              <a:ahLst/>
              <a:cxnLst/>
              <a:rect l="l" t="t" r="r" b="b"/>
              <a:pathLst>
                <a:path w="9753600" h="2792349">
                  <a:moveTo>
                    <a:pt x="0" y="0"/>
                  </a:moveTo>
                  <a:lnTo>
                    <a:pt x="9753600" y="0"/>
                  </a:lnTo>
                  <a:lnTo>
                    <a:pt x="9753600" y="2792349"/>
                  </a:lnTo>
                  <a:lnTo>
                    <a:pt x="0" y="2792349"/>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6" name="TextBox 6"/>
          <p:cNvSpPr txBox="1"/>
          <p:nvPr/>
        </p:nvSpPr>
        <p:spPr>
          <a:xfrm>
            <a:off x="2894644" y="2448128"/>
            <a:ext cx="5477135" cy="1603003"/>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3238"/>
              </a:lnSpc>
            </a:pPr>
            <a:r>
              <a:rPr lang="en-US" sz="2650" b="1" dirty="0">
                <a:solidFill>
                  <a:srgbClr val="000000"/>
                </a:solidFill>
                <a:latin typeface="Myriad Bold"/>
                <a:ea typeface="Myriad Bold"/>
                <a:cs typeface="Myriad Bold"/>
              </a:rPr>
              <a:t>Tax Advantage Accounts</a:t>
            </a:r>
          </a:p>
          <a:p>
            <a:pPr algn="ctr">
              <a:lnSpc>
                <a:spcPts val="3238"/>
              </a:lnSpc>
            </a:pPr>
            <a:r>
              <a:rPr lang="en-US" sz="2650" b="1" dirty="0">
                <a:solidFill>
                  <a:srgbClr val="000000"/>
                </a:solidFill>
                <a:latin typeface="Myriad Bold"/>
                <a:ea typeface="Myriad Bold"/>
                <a:cs typeface="Myriad Bold"/>
                <a:sym typeface="Myriad Bold"/>
              </a:rPr>
              <a:t>Health Savings Accounts (HSA)  </a:t>
            </a:r>
            <a:endParaRPr lang="en-US" sz="2650" dirty="0">
              <a:ea typeface="Calibri"/>
              <a:cs typeface="Calibri"/>
            </a:endParaRPr>
          </a:p>
          <a:p>
            <a:pPr algn="ctr">
              <a:lnSpc>
                <a:spcPts val="3238"/>
              </a:lnSpc>
            </a:pPr>
            <a:r>
              <a:rPr lang="en-US" sz="2698" b="1" dirty="0">
                <a:solidFill>
                  <a:srgbClr val="000000"/>
                </a:solidFill>
                <a:latin typeface="Myriad Bold"/>
                <a:ea typeface="Myriad Bold"/>
                <a:cs typeface="Myriad Bold"/>
                <a:sym typeface="Myriad Bold"/>
              </a:rPr>
              <a:t>Flexible Spending Accounts (FSA)</a:t>
            </a:r>
            <a:endParaRPr lang="en-US" sz="2698" b="1" dirty="0">
              <a:solidFill>
                <a:srgbClr val="000000"/>
              </a:solidFill>
              <a:latin typeface="Myriad Bold"/>
              <a:ea typeface="Myriad Bold"/>
              <a:cs typeface="Myriad Bold"/>
            </a:endParaRPr>
          </a:p>
          <a:p>
            <a:pPr algn="l">
              <a:lnSpc>
                <a:spcPts val="2916"/>
              </a:lnSpc>
            </a:pPr>
            <a:endParaRPr lang="en-US" sz="2698" b="1" dirty="0">
              <a:solidFill>
                <a:srgbClr val="000000"/>
              </a:solidFill>
              <a:latin typeface="Myriad Bold"/>
              <a:ea typeface="Myriad Bold"/>
              <a:cs typeface="Myriad Bold"/>
              <a:sym typeface="Myriad Bold"/>
            </a:endParaRPr>
          </a:p>
        </p:txBody>
      </p:sp>
      <p:sp>
        <p:nvSpPr>
          <p:cNvPr id="9" name="Freeform 14">
            <a:extLst>
              <a:ext uri="{FF2B5EF4-FFF2-40B4-BE49-F238E27FC236}">
                <a16:creationId xmlns:a16="http://schemas.microsoft.com/office/drawing/2014/main" id="{C67CEC5F-6089-2370-D4B4-7397BCB18A93}"/>
              </a:ext>
            </a:extLst>
          </p:cNvPr>
          <p:cNvSpPr/>
          <p:nvPr/>
        </p:nvSpPr>
        <p:spPr>
          <a:xfrm>
            <a:off x="626808" y="1136467"/>
            <a:ext cx="1820910" cy="2140732"/>
          </a:xfrm>
          <a:custGeom>
            <a:avLst/>
            <a:gdLst/>
            <a:ahLst/>
            <a:cxnLst/>
            <a:rect l="l" t="t" r="r" b="b"/>
            <a:pathLst>
              <a:path w="2095662" h="2636172">
                <a:moveTo>
                  <a:pt x="0" y="0"/>
                </a:moveTo>
                <a:lnTo>
                  <a:pt x="2095662" y="0"/>
                </a:lnTo>
                <a:lnTo>
                  <a:pt x="2095662" y="2636172"/>
                </a:lnTo>
                <a:lnTo>
                  <a:pt x="0" y="263617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Tree>
    <p:extLst>
      <p:ext uri="{BB962C8B-B14F-4D97-AF65-F5344CB8AC3E}">
        <p14:creationId xmlns:p14="http://schemas.microsoft.com/office/powerpoint/2010/main" val="1409547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907366" y="2347928"/>
            <a:ext cx="6858000" cy="2162145"/>
            <a:chOff x="0" y="0"/>
            <a:chExt cx="9753600" cy="3075051"/>
          </a:xfrm>
        </p:grpSpPr>
        <p:sp>
          <p:nvSpPr>
            <p:cNvPr id="3" name="Freeform 3"/>
            <p:cNvSpPr/>
            <p:nvPr/>
          </p:nvSpPr>
          <p:spPr>
            <a:xfrm>
              <a:off x="0" y="0"/>
              <a:ext cx="9753600" cy="3075051"/>
            </a:xfrm>
            <a:custGeom>
              <a:avLst/>
              <a:gdLst/>
              <a:ahLst/>
              <a:cxnLst/>
              <a:rect l="l" t="t" r="r" b="b"/>
              <a:pathLst>
                <a:path w="9753600" h="3075051">
                  <a:moveTo>
                    <a:pt x="0" y="0"/>
                  </a:moveTo>
                  <a:lnTo>
                    <a:pt x="9753600" y="0"/>
                  </a:lnTo>
                  <a:lnTo>
                    <a:pt x="9753600" y="3075051"/>
                  </a:lnTo>
                  <a:lnTo>
                    <a:pt x="0" y="3075051"/>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rot="5400000">
            <a:off x="-1906801" y="2447315"/>
            <a:ext cx="6858000" cy="1963371"/>
            <a:chOff x="0" y="0"/>
            <a:chExt cx="9753600" cy="2792349"/>
          </a:xfrm>
        </p:grpSpPr>
        <p:sp>
          <p:nvSpPr>
            <p:cNvPr id="5" name="Freeform 5"/>
            <p:cNvSpPr/>
            <p:nvPr/>
          </p:nvSpPr>
          <p:spPr>
            <a:xfrm>
              <a:off x="0" y="0"/>
              <a:ext cx="9753600" cy="2792349"/>
            </a:xfrm>
            <a:custGeom>
              <a:avLst/>
              <a:gdLst/>
              <a:ahLst/>
              <a:cxnLst/>
              <a:rect l="l" t="t" r="r" b="b"/>
              <a:pathLst>
                <a:path w="9753600" h="2792349">
                  <a:moveTo>
                    <a:pt x="0" y="0"/>
                  </a:moveTo>
                  <a:lnTo>
                    <a:pt x="9753600" y="0"/>
                  </a:lnTo>
                  <a:lnTo>
                    <a:pt x="9753600" y="2792349"/>
                  </a:lnTo>
                  <a:lnTo>
                    <a:pt x="0" y="2792349"/>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2678686" y="1037327"/>
            <a:ext cx="5737334" cy="515139"/>
            <a:chOff x="0" y="0"/>
            <a:chExt cx="8159764" cy="732643"/>
          </a:xfrm>
        </p:grpSpPr>
        <p:sp>
          <p:nvSpPr>
            <p:cNvPr id="7" name="Freeform 7"/>
            <p:cNvSpPr/>
            <p:nvPr/>
          </p:nvSpPr>
          <p:spPr>
            <a:xfrm>
              <a:off x="0" y="0"/>
              <a:ext cx="8159764" cy="732643"/>
            </a:xfrm>
            <a:custGeom>
              <a:avLst/>
              <a:gdLst/>
              <a:ahLst/>
              <a:cxnLst/>
              <a:rect l="l" t="t" r="r" b="b"/>
              <a:pathLst>
                <a:path w="8159764" h="732643">
                  <a:moveTo>
                    <a:pt x="0" y="0"/>
                  </a:moveTo>
                  <a:lnTo>
                    <a:pt x="8159764" y="0"/>
                  </a:lnTo>
                  <a:lnTo>
                    <a:pt x="8159764" y="732643"/>
                  </a:lnTo>
                  <a:lnTo>
                    <a:pt x="0" y="732643"/>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8" name="TextBox 8"/>
            <p:cNvSpPr txBox="1"/>
            <p:nvPr/>
          </p:nvSpPr>
          <p:spPr>
            <a:xfrm>
              <a:off x="0" y="-28575"/>
              <a:ext cx="8159764" cy="761218"/>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49" b="1">
                  <a:solidFill>
                    <a:srgbClr val="000000"/>
                  </a:solidFill>
                  <a:latin typeface="Myriad Bold"/>
                  <a:ea typeface="Myriad Bold"/>
                  <a:cs typeface="Myriad Bold"/>
                  <a:sym typeface="Myriad Bold"/>
                </a:rPr>
                <a:t>Agenda</a:t>
              </a:r>
            </a:p>
          </p:txBody>
        </p:sp>
      </p:grpSp>
      <p:sp>
        <p:nvSpPr>
          <p:cNvPr id="9" name="TextBox 9"/>
          <p:cNvSpPr txBox="1"/>
          <p:nvPr/>
        </p:nvSpPr>
        <p:spPr>
          <a:xfrm>
            <a:off x="4901736" y="6416892"/>
            <a:ext cx="3650839"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r">
              <a:lnSpc>
                <a:spcPts val="810"/>
              </a:lnSpc>
            </a:pPr>
            <a:r>
              <a:rPr lang="en-US" sz="750" spc="113">
                <a:solidFill>
                  <a:srgbClr val="545454"/>
                </a:solidFill>
                <a:latin typeface="Myriad Light"/>
                <a:ea typeface="Myriad Light"/>
                <a:cs typeface="Myriad Light"/>
                <a:sym typeface="Myriad Light"/>
              </a:rPr>
              <a:t>Human Resources</a:t>
            </a:r>
          </a:p>
          <a:p>
            <a:pPr algn="r">
              <a:lnSpc>
                <a:spcPts val="810"/>
              </a:lnSpc>
            </a:pPr>
            <a:endParaRPr lang="en-US" sz="750" spc="113">
              <a:solidFill>
                <a:srgbClr val="545454"/>
              </a:solidFill>
              <a:latin typeface="Myriad Light"/>
              <a:ea typeface="Myriad Light"/>
              <a:cs typeface="Myriad Light"/>
              <a:sym typeface="Myriad Light"/>
            </a:endParaRPr>
          </a:p>
        </p:txBody>
      </p:sp>
      <p:sp>
        <p:nvSpPr>
          <p:cNvPr id="13" name="TextBox 13"/>
          <p:cNvSpPr txBox="1"/>
          <p:nvPr/>
        </p:nvSpPr>
        <p:spPr>
          <a:xfrm>
            <a:off x="6298635" y="1723144"/>
            <a:ext cx="2845365" cy="357854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957"/>
              </a:lnSpc>
            </a:pPr>
            <a:r>
              <a:rPr lang="en-US" sz="1600" b="1" dirty="0">
                <a:solidFill>
                  <a:srgbClr val="000000"/>
                </a:solidFill>
                <a:latin typeface="Myriad Bold"/>
                <a:ea typeface="Myriad Bold"/>
                <a:cs typeface="Myriad Bold"/>
                <a:sym typeface="Myriad Bold"/>
              </a:rPr>
              <a:t>    Tax Advantage Accounts</a:t>
            </a: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Health Savings Account (HSA)</a:t>
            </a:r>
            <a:endParaRPr lang="en-US" sz="1600" dirty="0">
              <a:solidFill>
                <a:srgbClr val="000000"/>
              </a:solidFill>
              <a:latin typeface="Myriad Light"/>
              <a:ea typeface="Myriad Light"/>
              <a:cs typeface="Myriad Light"/>
            </a:endParaRP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Flexible Spending Accounts (FSA)</a:t>
            </a:r>
          </a:p>
          <a:p>
            <a:pPr marL="314325" lvl="2" indent="-104775" algn="l">
              <a:lnSpc>
                <a:spcPts val="1957"/>
              </a:lnSpc>
            </a:pPr>
            <a:endParaRPr lang="en-US" sz="1600" b="1" dirty="0">
              <a:solidFill>
                <a:srgbClr val="000000"/>
              </a:solidFill>
              <a:latin typeface="Myriad Bold"/>
              <a:ea typeface="Myriad Bold"/>
              <a:cs typeface="Myriad Bold"/>
              <a:sym typeface="Myriad Bold"/>
            </a:endParaRPr>
          </a:p>
          <a:p>
            <a:pPr marL="314325" lvl="2" indent="-104775" algn="l">
              <a:lnSpc>
                <a:spcPts val="1957"/>
              </a:lnSpc>
            </a:pPr>
            <a:r>
              <a:rPr lang="en-US" sz="1600" b="1" dirty="0">
                <a:solidFill>
                  <a:srgbClr val="000000"/>
                </a:solidFill>
                <a:latin typeface="Myriad Bold"/>
                <a:ea typeface="Myriad Bold"/>
                <a:cs typeface="Myriad Bold"/>
                <a:sym typeface="Myriad Bold"/>
              </a:rPr>
              <a:t>Ancillary Benefits </a:t>
            </a:r>
            <a:endParaRPr lang="en-US" sz="1600" b="1" dirty="0">
              <a:solidFill>
                <a:srgbClr val="000000"/>
              </a:solidFill>
              <a:latin typeface="Myriad Bold"/>
              <a:ea typeface="Myriad Bold"/>
              <a:cs typeface="Myriad Bold"/>
            </a:endParaRP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Retirement Plan</a:t>
            </a:r>
            <a:endParaRPr lang="en-US" sz="1600" dirty="0">
              <a:solidFill>
                <a:srgbClr val="000000"/>
              </a:solidFill>
              <a:latin typeface="Myriad Light"/>
              <a:ea typeface="Myriad Light"/>
              <a:cs typeface="Myriad Light"/>
            </a:endParaRP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Behavioral Health Resources</a:t>
            </a: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Life Insurance Options</a:t>
            </a: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Tuition Benefits Program</a:t>
            </a:r>
            <a:endParaRPr lang="en-US" sz="1600" dirty="0">
              <a:solidFill>
                <a:srgbClr val="000000"/>
              </a:solidFill>
              <a:latin typeface="Myriad Light"/>
              <a:ea typeface="Myriad Light"/>
              <a:cs typeface="Myriad Light"/>
            </a:endParaRP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Leave of Absence</a:t>
            </a:r>
          </a:p>
          <a:p>
            <a:pPr marL="209550" lvl="2" algn="l">
              <a:lnSpc>
                <a:spcPts val="1957"/>
              </a:lnSpc>
            </a:pPr>
            <a:endParaRPr lang="en-US" sz="1600" dirty="0">
              <a:solidFill>
                <a:srgbClr val="000000"/>
              </a:solidFill>
              <a:latin typeface="Myriad Light"/>
              <a:ea typeface="Myriad Light"/>
              <a:cs typeface="Myriad Light"/>
            </a:endParaRPr>
          </a:p>
          <a:p>
            <a:pPr marL="314325" lvl="2" indent="-104775" algn="l">
              <a:lnSpc>
                <a:spcPts val="1957"/>
              </a:lnSpc>
            </a:pPr>
            <a:r>
              <a:rPr lang="en-US" sz="1600" b="1" dirty="0">
                <a:solidFill>
                  <a:srgbClr val="000000"/>
                </a:solidFill>
                <a:latin typeface="Myriad Bold"/>
                <a:ea typeface="Myriad Bold"/>
                <a:cs typeface="Myriad Bold"/>
                <a:sym typeface="Myriad Bold"/>
              </a:rPr>
              <a:t>Section 6</a:t>
            </a:r>
            <a:endParaRPr lang="en-US" sz="1600" b="1" dirty="0">
              <a:solidFill>
                <a:srgbClr val="000000"/>
              </a:solidFill>
              <a:latin typeface="Myriad Bold"/>
              <a:ea typeface="Myriad Bold"/>
              <a:cs typeface="Myriad Bold"/>
            </a:endParaRP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Questions &amp; Answers</a:t>
            </a:r>
            <a:endParaRPr lang="en-US" sz="1600" dirty="0">
              <a:solidFill>
                <a:srgbClr val="000000"/>
              </a:solidFill>
              <a:latin typeface="Myriad Light"/>
              <a:ea typeface="Myriad Light"/>
              <a:cs typeface="Myriad Light"/>
            </a:endParaRPr>
          </a:p>
        </p:txBody>
      </p:sp>
      <p:sp>
        <p:nvSpPr>
          <p:cNvPr id="14" name="Freeform 14"/>
          <p:cNvSpPr/>
          <p:nvPr/>
        </p:nvSpPr>
        <p:spPr>
          <a:xfrm>
            <a:off x="626808" y="1136467"/>
            <a:ext cx="1820910" cy="2140732"/>
          </a:xfrm>
          <a:custGeom>
            <a:avLst/>
            <a:gdLst/>
            <a:ahLst/>
            <a:cxnLst/>
            <a:rect l="l" t="t" r="r" b="b"/>
            <a:pathLst>
              <a:path w="2095662" h="2636172">
                <a:moveTo>
                  <a:pt x="0" y="0"/>
                </a:moveTo>
                <a:lnTo>
                  <a:pt x="2095662" y="0"/>
                </a:lnTo>
                <a:lnTo>
                  <a:pt x="2095662" y="2636172"/>
                </a:lnTo>
                <a:lnTo>
                  <a:pt x="0" y="263617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7" name="Freeform 17"/>
          <p:cNvSpPr/>
          <p:nvPr/>
        </p:nvSpPr>
        <p:spPr>
          <a:xfrm>
            <a:off x="2748153" y="1713007"/>
            <a:ext cx="335947" cy="335947"/>
          </a:xfrm>
          <a:custGeom>
            <a:avLst/>
            <a:gdLst/>
            <a:ahLst/>
            <a:cxnLst/>
            <a:rect l="l" t="t" r="r" b="b"/>
            <a:pathLst>
              <a:path w="358343" h="358343">
                <a:moveTo>
                  <a:pt x="0" y="0"/>
                </a:moveTo>
                <a:lnTo>
                  <a:pt x="358343" y="0"/>
                </a:lnTo>
                <a:lnTo>
                  <a:pt x="358343" y="358343"/>
                </a:lnTo>
                <a:lnTo>
                  <a:pt x="0" y="35834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8" name="Freeform 18"/>
          <p:cNvSpPr/>
          <p:nvPr/>
        </p:nvSpPr>
        <p:spPr>
          <a:xfrm>
            <a:off x="2758274" y="3256168"/>
            <a:ext cx="345663" cy="345663"/>
          </a:xfrm>
          <a:custGeom>
            <a:avLst/>
            <a:gdLst/>
            <a:ahLst/>
            <a:cxnLst/>
            <a:rect l="l" t="t" r="r" b="b"/>
            <a:pathLst>
              <a:path w="368707" h="368707">
                <a:moveTo>
                  <a:pt x="0" y="0"/>
                </a:moveTo>
                <a:lnTo>
                  <a:pt x="368708" y="0"/>
                </a:lnTo>
                <a:lnTo>
                  <a:pt x="368708" y="368707"/>
                </a:lnTo>
                <a:lnTo>
                  <a:pt x="0" y="36870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9" name="Freeform 19"/>
          <p:cNvSpPr/>
          <p:nvPr/>
        </p:nvSpPr>
        <p:spPr>
          <a:xfrm>
            <a:off x="2778311" y="5495102"/>
            <a:ext cx="345663" cy="345663"/>
          </a:xfrm>
          <a:custGeom>
            <a:avLst/>
            <a:gdLst/>
            <a:ahLst/>
            <a:cxnLst/>
            <a:rect l="l" t="t" r="r" b="b"/>
            <a:pathLst>
              <a:path w="368707" h="368707">
                <a:moveTo>
                  <a:pt x="0" y="0"/>
                </a:moveTo>
                <a:lnTo>
                  <a:pt x="368708" y="0"/>
                </a:lnTo>
                <a:lnTo>
                  <a:pt x="368708" y="368707"/>
                </a:lnTo>
                <a:lnTo>
                  <a:pt x="0" y="36870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2" name="Freeform 22"/>
          <p:cNvSpPr/>
          <p:nvPr/>
        </p:nvSpPr>
        <p:spPr>
          <a:xfrm>
            <a:off x="5944128" y="1734512"/>
            <a:ext cx="345663" cy="345663"/>
          </a:xfrm>
          <a:custGeom>
            <a:avLst/>
            <a:gdLst/>
            <a:ahLst/>
            <a:cxnLst/>
            <a:rect l="l" t="t" r="r" b="b"/>
            <a:pathLst>
              <a:path w="368707" h="368707">
                <a:moveTo>
                  <a:pt x="0" y="0"/>
                </a:moveTo>
                <a:lnTo>
                  <a:pt x="368707" y="0"/>
                </a:lnTo>
                <a:lnTo>
                  <a:pt x="368707" y="368707"/>
                </a:lnTo>
                <a:lnTo>
                  <a:pt x="0" y="36870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3" name="Freeform 23"/>
          <p:cNvSpPr/>
          <p:nvPr/>
        </p:nvSpPr>
        <p:spPr>
          <a:xfrm>
            <a:off x="5944127" y="2992314"/>
            <a:ext cx="345663" cy="345663"/>
          </a:xfrm>
          <a:custGeom>
            <a:avLst/>
            <a:gdLst/>
            <a:ahLst/>
            <a:cxnLst/>
            <a:rect l="l" t="t" r="r" b="b"/>
            <a:pathLst>
              <a:path w="368707" h="368707">
                <a:moveTo>
                  <a:pt x="0" y="0"/>
                </a:moveTo>
                <a:lnTo>
                  <a:pt x="368707" y="0"/>
                </a:lnTo>
                <a:lnTo>
                  <a:pt x="368707" y="368707"/>
                </a:lnTo>
                <a:lnTo>
                  <a:pt x="0" y="36870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4" name="Freeform 24"/>
          <p:cNvSpPr/>
          <p:nvPr/>
        </p:nvSpPr>
        <p:spPr>
          <a:xfrm>
            <a:off x="5977619" y="4777825"/>
            <a:ext cx="345663" cy="345663"/>
          </a:xfrm>
          <a:custGeom>
            <a:avLst/>
            <a:gdLst/>
            <a:ahLst/>
            <a:cxnLst/>
            <a:rect l="l" t="t" r="r" b="b"/>
            <a:pathLst>
              <a:path w="368707" h="368707">
                <a:moveTo>
                  <a:pt x="0" y="0"/>
                </a:moveTo>
                <a:lnTo>
                  <a:pt x="368707" y="0"/>
                </a:lnTo>
                <a:lnTo>
                  <a:pt x="368707" y="368707"/>
                </a:lnTo>
                <a:lnTo>
                  <a:pt x="0" y="36870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5" name="TextBox 13">
            <a:extLst>
              <a:ext uri="{FF2B5EF4-FFF2-40B4-BE49-F238E27FC236}">
                <a16:creationId xmlns:a16="http://schemas.microsoft.com/office/drawing/2014/main" id="{F1F57D76-53EB-53CC-19A1-BCA185F28B6F}"/>
              </a:ext>
            </a:extLst>
          </p:cNvPr>
          <p:cNvSpPr txBox="1"/>
          <p:nvPr/>
        </p:nvSpPr>
        <p:spPr>
          <a:xfrm>
            <a:off x="3069261" y="1734512"/>
            <a:ext cx="2760082" cy="4604466"/>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957"/>
              </a:lnSpc>
            </a:pPr>
            <a:r>
              <a:rPr lang="en-US" sz="1600" b="1" dirty="0">
                <a:solidFill>
                  <a:srgbClr val="000000"/>
                </a:solidFill>
                <a:latin typeface="Myriad Bold"/>
                <a:ea typeface="Myriad Bold"/>
                <a:cs typeface="Myriad Bold"/>
                <a:sym typeface="Myriad Bold"/>
              </a:rPr>
              <a:t>    Contact Information</a:t>
            </a: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Access to online Resources</a:t>
            </a:r>
            <a:endParaRPr lang="en-US" sz="1600" dirty="0">
              <a:solidFill>
                <a:srgbClr val="000000"/>
              </a:solidFill>
              <a:latin typeface="Myriad Light"/>
              <a:ea typeface="Myriad Light"/>
              <a:cs typeface="Myriad Light"/>
            </a:endParaRP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Benefit Vendor Information</a:t>
            </a: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Benefit Eligibility</a:t>
            </a: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Life Event Changes</a:t>
            </a:r>
          </a:p>
          <a:p>
            <a:pPr marL="209550" lvl="2" algn="l">
              <a:lnSpc>
                <a:spcPts val="1957"/>
              </a:lnSpc>
            </a:pPr>
            <a:endParaRPr lang="en-US" sz="1600" dirty="0">
              <a:solidFill>
                <a:srgbClr val="000000"/>
              </a:solidFill>
              <a:latin typeface="Myriad Light"/>
              <a:ea typeface="Myriad Light"/>
              <a:cs typeface="Myriad Light"/>
            </a:endParaRPr>
          </a:p>
          <a:p>
            <a:pPr marL="314325" lvl="2" indent="-104775" algn="l">
              <a:lnSpc>
                <a:spcPts val="1957"/>
              </a:lnSpc>
            </a:pPr>
            <a:r>
              <a:rPr lang="en-US" sz="1600" b="1" dirty="0">
                <a:solidFill>
                  <a:srgbClr val="000000"/>
                </a:solidFill>
                <a:latin typeface="Myriad Bold"/>
                <a:ea typeface="Myriad Bold"/>
                <a:cs typeface="Myriad Bold"/>
                <a:sym typeface="Myriad Bold"/>
              </a:rPr>
              <a:t>Health Information</a:t>
            </a:r>
            <a:endParaRPr lang="en-US" sz="1600" b="1" dirty="0">
              <a:solidFill>
                <a:srgbClr val="000000"/>
              </a:solidFill>
              <a:latin typeface="Myriad Bold"/>
              <a:ea typeface="Myriad Bold"/>
              <a:cs typeface="Myriad Bold"/>
            </a:endParaRP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Key Terms</a:t>
            </a: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Aetna Medical Insurance &amp; CVS Pharmacy Benefit </a:t>
            </a: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Premium Rates</a:t>
            </a: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Find a Provider</a:t>
            </a: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FLIMP-Helps You Make a Choice</a:t>
            </a:r>
            <a:endParaRPr lang="en-US" sz="1600" dirty="0">
              <a:solidFill>
                <a:srgbClr val="000000"/>
              </a:solidFill>
              <a:latin typeface="Myriad Light"/>
              <a:ea typeface="Myriad Light"/>
              <a:cs typeface="Myriad Light"/>
            </a:endParaRPr>
          </a:p>
          <a:p>
            <a:pPr marL="314325" lvl="2" indent="-104775" algn="l">
              <a:lnSpc>
                <a:spcPts val="1957"/>
              </a:lnSpc>
              <a:buFont typeface="Arial"/>
              <a:buChar char="⚬"/>
            </a:pPr>
            <a:endParaRPr lang="en-US" sz="1600" dirty="0">
              <a:solidFill>
                <a:srgbClr val="000000"/>
              </a:solidFill>
              <a:latin typeface="Myriad Light"/>
              <a:ea typeface="Myriad Light"/>
              <a:cs typeface="Myriad Light"/>
              <a:sym typeface="Myriad Light"/>
            </a:endParaRPr>
          </a:p>
          <a:p>
            <a:pPr marL="314325" lvl="2" indent="-104775" algn="l">
              <a:lnSpc>
                <a:spcPts val="1957"/>
              </a:lnSpc>
            </a:pPr>
            <a:r>
              <a:rPr lang="en-US" sz="1600" b="1" dirty="0">
                <a:solidFill>
                  <a:srgbClr val="000000"/>
                </a:solidFill>
                <a:latin typeface="Myriad Bold"/>
                <a:ea typeface="Myriad Bold"/>
                <a:cs typeface="Myriad Bold"/>
                <a:sym typeface="Myriad Bold"/>
              </a:rPr>
              <a:t>Dental and Vision Insurance</a:t>
            </a:r>
            <a:endParaRPr lang="en-US" sz="1600" b="1" dirty="0">
              <a:solidFill>
                <a:srgbClr val="000000"/>
              </a:solidFill>
              <a:latin typeface="Myriad Bold"/>
              <a:ea typeface="Myriad Bold"/>
              <a:cs typeface="Myriad Bold"/>
            </a:endParaRP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Dental</a:t>
            </a:r>
          </a:p>
          <a:p>
            <a:pPr marL="314325" lvl="2" indent="-104775" algn="l">
              <a:lnSpc>
                <a:spcPts val="1957"/>
              </a:lnSpc>
              <a:buFont typeface="Arial"/>
              <a:buChar char="⚬"/>
            </a:pPr>
            <a:r>
              <a:rPr lang="en-US" sz="1600" dirty="0">
                <a:solidFill>
                  <a:srgbClr val="000000"/>
                </a:solidFill>
                <a:latin typeface="Myriad Light"/>
                <a:ea typeface="Myriad Light"/>
                <a:cs typeface="Myriad Light"/>
                <a:sym typeface="Myriad Light"/>
              </a:rPr>
              <a:t>Vision</a:t>
            </a:r>
            <a:endParaRPr lang="en-US" sz="1600" dirty="0">
              <a:solidFill>
                <a:srgbClr val="000000"/>
              </a:solidFill>
              <a:latin typeface="Myriad Light"/>
              <a:ea typeface="Myriad Light"/>
              <a:cs typeface="Myriad Light"/>
            </a:endParaRPr>
          </a:p>
        </p:txBody>
      </p:sp>
    </p:spTree>
    <p:extLst>
      <p:ext uri="{BB962C8B-B14F-4D97-AF65-F5344CB8AC3E}">
        <p14:creationId xmlns:p14="http://schemas.microsoft.com/office/powerpoint/2010/main" val="3282039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26"/>
          <p:cNvSpPr/>
          <p:nvPr/>
        </p:nvSpPr>
        <p:spPr>
          <a:xfrm>
            <a:off x="329347" y="2433704"/>
            <a:ext cx="1696167" cy="1696167"/>
          </a:xfrm>
          <a:custGeom>
            <a:avLst/>
            <a:gdLst/>
            <a:ahLst/>
            <a:cxnLst/>
            <a:rect l="l" t="t" r="r" b="b"/>
            <a:pathLst>
              <a:path w="1809245" h="1809245">
                <a:moveTo>
                  <a:pt x="0" y="0"/>
                </a:moveTo>
                <a:lnTo>
                  <a:pt x="1809245" y="0"/>
                </a:lnTo>
                <a:lnTo>
                  <a:pt x="1809245" y="1809244"/>
                </a:lnTo>
                <a:lnTo>
                  <a:pt x="0" y="18092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2" name="Group 2"/>
          <p:cNvGrpSpPr/>
          <p:nvPr/>
        </p:nvGrpSpPr>
        <p:grpSpPr>
          <a:xfrm>
            <a:off x="0" y="309565"/>
            <a:ext cx="9144000" cy="547117"/>
            <a:chOff x="0" y="0"/>
            <a:chExt cx="13004800" cy="2321052"/>
          </a:xfrm>
        </p:grpSpPr>
        <p:sp>
          <p:nvSpPr>
            <p:cNvPr id="3" name="Freeform 3"/>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8" name="Group 8"/>
          <p:cNvGrpSpPr/>
          <p:nvPr/>
        </p:nvGrpSpPr>
        <p:grpSpPr>
          <a:xfrm>
            <a:off x="5184268" y="4056917"/>
            <a:ext cx="826887" cy="563324"/>
            <a:chOff x="0" y="0"/>
            <a:chExt cx="1176018" cy="801171"/>
          </a:xfrm>
        </p:grpSpPr>
        <p:sp>
          <p:nvSpPr>
            <p:cNvPr id="9" name="Freeform 9"/>
            <p:cNvSpPr/>
            <p:nvPr/>
          </p:nvSpPr>
          <p:spPr>
            <a:xfrm>
              <a:off x="0" y="0"/>
              <a:ext cx="1176020" cy="801116"/>
            </a:xfrm>
            <a:custGeom>
              <a:avLst/>
              <a:gdLst/>
              <a:ahLst/>
              <a:cxnLst/>
              <a:rect l="l" t="t" r="r" b="b"/>
              <a:pathLst>
                <a:path w="1176020" h="801116">
                  <a:moveTo>
                    <a:pt x="1524" y="0"/>
                  </a:moveTo>
                  <a:lnTo>
                    <a:pt x="1174496" y="0"/>
                  </a:lnTo>
                  <a:cubicBezTo>
                    <a:pt x="1175385" y="0"/>
                    <a:pt x="1176020" y="762"/>
                    <a:pt x="1176020" y="1524"/>
                  </a:cubicBezTo>
                  <a:lnTo>
                    <a:pt x="1176020" y="799592"/>
                  </a:lnTo>
                  <a:cubicBezTo>
                    <a:pt x="1176020" y="800481"/>
                    <a:pt x="1175258" y="801116"/>
                    <a:pt x="1174496" y="801116"/>
                  </a:cubicBezTo>
                  <a:lnTo>
                    <a:pt x="1524" y="801116"/>
                  </a:lnTo>
                  <a:cubicBezTo>
                    <a:pt x="635" y="801116"/>
                    <a:pt x="0" y="800354"/>
                    <a:pt x="0" y="799592"/>
                  </a:cubicBezTo>
                  <a:lnTo>
                    <a:pt x="0" y="1524"/>
                  </a:lnTo>
                  <a:cubicBezTo>
                    <a:pt x="0" y="635"/>
                    <a:pt x="762" y="0"/>
                    <a:pt x="1524" y="0"/>
                  </a:cubicBezTo>
                  <a:moveTo>
                    <a:pt x="1524" y="4191"/>
                  </a:moveTo>
                  <a:lnTo>
                    <a:pt x="1524" y="1524"/>
                  </a:lnTo>
                  <a:lnTo>
                    <a:pt x="2032" y="1524"/>
                  </a:lnTo>
                  <a:lnTo>
                    <a:pt x="2032" y="799592"/>
                  </a:lnTo>
                  <a:lnTo>
                    <a:pt x="1524" y="799592"/>
                  </a:lnTo>
                  <a:lnTo>
                    <a:pt x="1524" y="796925"/>
                  </a:lnTo>
                  <a:lnTo>
                    <a:pt x="1174496" y="796925"/>
                  </a:lnTo>
                  <a:lnTo>
                    <a:pt x="1174496" y="799592"/>
                  </a:lnTo>
                  <a:lnTo>
                    <a:pt x="1173988" y="799592"/>
                  </a:lnTo>
                  <a:lnTo>
                    <a:pt x="1173988" y="1524"/>
                  </a:lnTo>
                  <a:lnTo>
                    <a:pt x="1174496" y="1524"/>
                  </a:lnTo>
                  <a:lnTo>
                    <a:pt x="1174496" y="4191"/>
                  </a:lnTo>
                  <a:lnTo>
                    <a:pt x="1524" y="4191"/>
                  </a:lnTo>
                  <a:close/>
                </a:path>
              </a:pathLst>
            </a:custGeom>
            <a:solidFill>
              <a:srgbClr val="FFFFFF"/>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11" name="TextBox 11"/>
          <p:cNvSpPr txBox="1"/>
          <p:nvPr/>
        </p:nvSpPr>
        <p:spPr>
          <a:xfrm>
            <a:off x="291818" y="3004123"/>
            <a:ext cx="1877843" cy="492443"/>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r>
              <a:rPr lang="en-US" sz="1600" b="1" dirty="0">
                <a:solidFill>
                  <a:srgbClr val="590722"/>
                </a:solidFill>
                <a:latin typeface="Myriad"/>
                <a:ea typeface="Myriad"/>
                <a:cs typeface="Myriad"/>
                <a:sym typeface="Myriad"/>
              </a:rPr>
              <a:t>$600 </a:t>
            </a:r>
          </a:p>
          <a:p>
            <a:pPr algn="ctr"/>
            <a:r>
              <a:rPr lang="en-US" sz="1600" b="1" dirty="0">
                <a:solidFill>
                  <a:srgbClr val="590722"/>
                </a:solidFill>
                <a:latin typeface="Myriad"/>
                <a:ea typeface="Myriad"/>
                <a:cs typeface="Myriad"/>
                <a:sym typeface="Myriad"/>
              </a:rPr>
              <a:t>Employee Only</a:t>
            </a:r>
          </a:p>
        </p:txBody>
      </p:sp>
      <p:grpSp>
        <p:nvGrpSpPr>
          <p:cNvPr id="12" name="Group 12"/>
          <p:cNvGrpSpPr/>
          <p:nvPr/>
        </p:nvGrpSpPr>
        <p:grpSpPr>
          <a:xfrm>
            <a:off x="101089" y="143961"/>
            <a:ext cx="7081537" cy="1482342"/>
            <a:chOff x="-464913" y="-1406384"/>
            <a:chExt cx="10071520" cy="2108219"/>
          </a:xfrm>
        </p:grpSpPr>
        <p:sp>
          <p:nvSpPr>
            <p:cNvPr id="13" name="Freeform 13"/>
            <p:cNvSpPr/>
            <p:nvPr/>
          </p:nvSpPr>
          <p:spPr>
            <a:xfrm>
              <a:off x="0" y="0"/>
              <a:ext cx="9606607" cy="701835"/>
            </a:xfrm>
            <a:custGeom>
              <a:avLst/>
              <a:gdLst/>
              <a:ahLst/>
              <a:cxnLst/>
              <a:rect l="l" t="t" r="r" b="b"/>
              <a:pathLst>
                <a:path w="9606607" h="701835">
                  <a:moveTo>
                    <a:pt x="0" y="0"/>
                  </a:moveTo>
                  <a:lnTo>
                    <a:pt x="9606607" y="0"/>
                  </a:lnTo>
                  <a:lnTo>
                    <a:pt x="9606607" y="701835"/>
                  </a:lnTo>
                  <a:lnTo>
                    <a:pt x="0" y="701835"/>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4" name="TextBox 14"/>
            <p:cNvSpPr txBox="1"/>
            <p:nvPr/>
          </p:nvSpPr>
          <p:spPr>
            <a:xfrm>
              <a:off x="-464913" y="-1406384"/>
              <a:ext cx="9606608" cy="720886"/>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nSpc>
                  <a:spcPts val="2590"/>
                </a:lnSpc>
              </a:pPr>
              <a:r>
                <a:rPr lang="en-US" sz="2350" b="1" spc="38" dirty="0">
                  <a:solidFill>
                    <a:srgbClr val="FFFFFF"/>
                  </a:solidFill>
                  <a:latin typeface="Myriad Bold"/>
                  <a:ea typeface="Myriad Bold"/>
                  <a:cs typeface="Myriad Bold"/>
                  <a:sym typeface="Myriad Bold"/>
                </a:rPr>
                <a:t>Health Savings Account (HSA)- Health Equity</a:t>
              </a:r>
              <a:endParaRPr lang="en-US" sz="2398" b="1" spc="38" dirty="0">
                <a:solidFill>
                  <a:srgbClr val="FFFFFF"/>
                </a:solidFill>
                <a:latin typeface="Myriad Bold"/>
                <a:ea typeface="Myriad Bold"/>
                <a:cs typeface="Myriad Bold"/>
                <a:sym typeface="Myriad Bold"/>
              </a:endParaRPr>
            </a:p>
          </p:txBody>
        </p:sp>
      </p:grpSp>
      <p:sp>
        <p:nvSpPr>
          <p:cNvPr id="16" name="Freeform 16"/>
          <p:cNvSpPr/>
          <p:nvPr/>
        </p:nvSpPr>
        <p:spPr>
          <a:xfrm rot="10800000">
            <a:off x="2743200" y="6562846"/>
            <a:ext cx="3657600" cy="315468"/>
          </a:xfrm>
          <a:custGeom>
            <a:avLst/>
            <a:gdLst/>
            <a:ahLst/>
            <a:cxnLst/>
            <a:rect l="l" t="t" r="r" b="b"/>
            <a:pathLst>
              <a:path w="3901440" h="336499">
                <a:moveTo>
                  <a:pt x="0" y="0"/>
                </a:moveTo>
                <a:lnTo>
                  <a:pt x="3901440" y="0"/>
                </a:lnTo>
                <a:lnTo>
                  <a:pt x="3901440" y="336499"/>
                </a:lnTo>
                <a:lnTo>
                  <a:pt x="0" y="336499"/>
                </a:lnTo>
                <a:lnTo>
                  <a:pt x="0" y="0"/>
                </a:lnTo>
                <a:close/>
              </a:path>
            </a:pathLst>
          </a:custGeom>
          <a:blipFill>
            <a:blip r:embed="rId5">
              <a:extLst>
                <a:ext uri="{96DAC541-7B7A-43D3-8B79-37D633B846F1}">
                  <asvg:svgBlip xmlns:asvg="http://schemas.microsoft.com/office/drawing/2016/SVG/main" r:embed="rId6"/>
                </a:ext>
              </a:extLst>
            </a:blip>
            <a:stretch>
              <a:fillRect t="-901" b="-901"/>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7" name="TextBox 17"/>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sp>
        <p:nvSpPr>
          <p:cNvPr id="18" name="Freeform 18"/>
          <p:cNvSpPr/>
          <p:nvPr/>
        </p:nvSpPr>
        <p:spPr>
          <a:xfrm rot="10800000">
            <a:off x="5587230" y="6530714"/>
            <a:ext cx="3657600" cy="315468"/>
          </a:xfrm>
          <a:custGeom>
            <a:avLst/>
            <a:gdLst/>
            <a:ahLst/>
            <a:cxnLst/>
            <a:rect l="l" t="t" r="r" b="b"/>
            <a:pathLst>
              <a:path w="3901440" h="336499">
                <a:moveTo>
                  <a:pt x="0" y="0"/>
                </a:moveTo>
                <a:lnTo>
                  <a:pt x="3901440" y="0"/>
                </a:lnTo>
                <a:lnTo>
                  <a:pt x="3901440" y="336499"/>
                </a:lnTo>
                <a:lnTo>
                  <a:pt x="0" y="336499"/>
                </a:lnTo>
                <a:lnTo>
                  <a:pt x="0" y="0"/>
                </a:lnTo>
                <a:close/>
              </a:path>
            </a:pathLst>
          </a:custGeom>
          <a:blipFill>
            <a:blip r:embed="rId7">
              <a:extLst>
                <a:ext uri="{96DAC541-7B7A-43D3-8B79-37D633B846F1}">
                  <asvg:svgBlip xmlns:asvg="http://schemas.microsoft.com/office/drawing/2016/SVG/main" r:embed="rId8"/>
                </a:ext>
              </a:extLst>
            </a:blip>
            <a:stretch>
              <a:fillRect t="-901" b="-901"/>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9" name="Freeform 19"/>
          <p:cNvSpPr/>
          <p:nvPr/>
        </p:nvSpPr>
        <p:spPr>
          <a:xfrm rot="10800000">
            <a:off x="0" y="6530714"/>
            <a:ext cx="3657600" cy="315468"/>
          </a:xfrm>
          <a:custGeom>
            <a:avLst/>
            <a:gdLst/>
            <a:ahLst/>
            <a:cxnLst/>
            <a:rect l="l" t="t" r="r" b="b"/>
            <a:pathLst>
              <a:path w="3901440" h="336499">
                <a:moveTo>
                  <a:pt x="0" y="0"/>
                </a:moveTo>
                <a:lnTo>
                  <a:pt x="3901440" y="0"/>
                </a:lnTo>
                <a:lnTo>
                  <a:pt x="3901440" y="336499"/>
                </a:lnTo>
                <a:lnTo>
                  <a:pt x="0" y="336499"/>
                </a:lnTo>
                <a:lnTo>
                  <a:pt x="0" y="0"/>
                </a:lnTo>
                <a:close/>
              </a:path>
            </a:pathLst>
          </a:custGeom>
          <a:blipFill>
            <a:blip r:embed="rId7">
              <a:extLst>
                <a:ext uri="{96DAC541-7B7A-43D3-8B79-37D633B846F1}">
                  <asvg:svgBlip xmlns:asvg="http://schemas.microsoft.com/office/drawing/2016/SVG/main" r:embed="rId8"/>
                </a:ext>
              </a:extLst>
            </a:blip>
            <a:stretch>
              <a:fillRect t="-901" b="-901"/>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20" name="Group 20"/>
          <p:cNvGrpSpPr/>
          <p:nvPr/>
        </p:nvGrpSpPr>
        <p:grpSpPr>
          <a:xfrm>
            <a:off x="101089" y="921553"/>
            <a:ext cx="8733400" cy="1313763"/>
            <a:chOff x="0" y="0"/>
            <a:chExt cx="3450232" cy="519017"/>
          </a:xfrm>
        </p:grpSpPr>
        <p:sp>
          <p:nvSpPr>
            <p:cNvPr id="21" name="Freeform 21"/>
            <p:cNvSpPr/>
            <p:nvPr/>
          </p:nvSpPr>
          <p:spPr>
            <a:xfrm>
              <a:off x="0" y="0"/>
              <a:ext cx="3450232" cy="519017"/>
            </a:xfrm>
            <a:custGeom>
              <a:avLst/>
              <a:gdLst/>
              <a:ahLst/>
              <a:cxnLst/>
              <a:rect l="l" t="t" r="r" b="b"/>
              <a:pathLst>
                <a:path w="3450232" h="519017">
                  <a:moveTo>
                    <a:pt x="0" y="0"/>
                  </a:moveTo>
                  <a:lnTo>
                    <a:pt x="3450232" y="0"/>
                  </a:lnTo>
                  <a:lnTo>
                    <a:pt x="3450232" y="519017"/>
                  </a:lnTo>
                  <a:lnTo>
                    <a:pt x="0" y="519017"/>
                  </a:lnTo>
                  <a:close/>
                </a:path>
              </a:pathLst>
            </a:custGeom>
            <a:solidFill>
              <a:srgbClr val="EEEEEE"/>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2" name="TextBox 22"/>
            <p:cNvSpPr txBox="1"/>
            <p:nvPr/>
          </p:nvSpPr>
          <p:spPr>
            <a:xfrm>
              <a:off x="0" y="-28575"/>
              <a:ext cx="3450232" cy="547592"/>
            </a:xfrm>
            <a:prstGeom prst="rect">
              <a:avLst/>
            </a:prstGeom>
          </p:spPr>
          <p:txBody>
            <a:bodyPr lIns="47625" tIns="47625" rIns="47625" bIns="47625"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574"/>
                </a:lnSpc>
              </a:pPr>
              <a:endParaRPr sz="1583"/>
            </a:p>
          </p:txBody>
        </p:sp>
      </p:grpSp>
      <p:grpSp>
        <p:nvGrpSpPr>
          <p:cNvPr id="23" name="Group 23"/>
          <p:cNvGrpSpPr/>
          <p:nvPr/>
        </p:nvGrpSpPr>
        <p:grpSpPr>
          <a:xfrm>
            <a:off x="205299" y="4303818"/>
            <a:ext cx="8733400" cy="1818474"/>
            <a:chOff x="0" y="-28575"/>
            <a:chExt cx="3450232" cy="613735"/>
          </a:xfrm>
        </p:grpSpPr>
        <p:sp>
          <p:nvSpPr>
            <p:cNvPr id="24" name="Freeform 24"/>
            <p:cNvSpPr/>
            <p:nvPr/>
          </p:nvSpPr>
          <p:spPr>
            <a:xfrm>
              <a:off x="0" y="0"/>
              <a:ext cx="3450232" cy="585160"/>
            </a:xfrm>
            <a:custGeom>
              <a:avLst/>
              <a:gdLst/>
              <a:ahLst/>
              <a:cxnLst/>
              <a:rect l="l" t="t" r="r" b="b"/>
              <a:pathLst>
                <a:path w="3450232" h="519017">
                  <a:moveTo>
                    <a:pt x="0" y="0"/>
                  </a:moveTo>
                  <a:lnTo>
                    <a:pt x="3450232" y="0"/>
                  </a:lnTo>
                  <a:lnTo>
                    <a:pt x="3450232" y="519017"/>
                  </a:lnTo>
                  <a:lnTo>
                    <a:pt x="0" y="519017"/>
                  </a:lnTo>
                  <a:close/>
                </a:path>
              </a:pathLst>
            </a:custGeom>
            <a:solidFill>
              <a:srgbClr val="EEEEEE"/>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5" name="TextBox 25"/>
            <p:cNvSpPr txBox="1"/>
            <p:nvPr/>
          </p:nvSpPr>
          <p:spPr>
            <a:xfrm>
              <a:off x="0" y="-28575"/>
              <a:ext cx="3450232" cy="547592"/>
            </a:xfrm>
            <a:prstGeom prst="rect">
              <a:avLst/>
            </a:prstGeom>
          </p:spPr>
          <p:txBody>
            <a:bodyPr lIns="47625" tIns="47625" rIns="47625" bIns="47625"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574"/>
                </a:lnSpc>
              </a:pPr>
              <a:endParaRPr sz="1583"/>
            </a:p>
          </p:txBody>
        </p:sp>
      </p:grpSp>
      <p:sp>
        <p:nvSpPr>
          <p:cNvPr id="27" name="TextBox 27"/>
          <p:cNvSpPr txBox="1"/>
          <p:nvPr/>
        </p:nvSpPr>
        <p:spPr>
          <a:xfrm>
            <a:off x="101089" y="1055070"/>
            <a:ext cx="8733400" cy="1105418"/>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marL="267335" lvl="2" indent="-88900">
              <a:lnSpc>
                <a:spcPts val="1663"/>
              </a:lnSpc>
              <a:buFont typeface="Arial"/>
              <a:buChar char="⚬"/>
            </a:pPr>
            <a:r>
              <a:rPr lang="en-US" sz="1200" dirty="0">
                <a:solidFill>
                  <a:srgbClr val="000000"/>
                </a:solidFill>
                <a:latin typeface="Myriad"/>
                <a:ea typeface="Myriad Light"/>
                <a:cs typeface="Myriad Light"/>
                <a:sym typeface="Myriad Light"/>
              </a:rPr>
              <a:t>*</a:t>
            </a:r>
            <a:r>
              <a:rPr lang="en-US" sz="1400" dirty="0">
                <a:solidFill>
                  <a:srgbClr val="000000"/>
                </a:solidFill>
                <a:latin typeface="Myriad"/>
                <a:ea typeface="Myriad Light"/>
                <a:cs typeface="Myriad Light"/>
                <a:sym typeface="Myriad Light"/>
              </a:rPr>
              <a:t>For HDHP members only. A Health Savings Account (HSA) is a bank account that allows you to save and pay for your share of everyday qualified health care expenses tax-free. </a:t>
            </a:r>
            <a:endParaRPr lang="en-US" sz="1400" dirty="0">
              <a:latin typeface="Myriad"/>
            </a:endParaRPr>
          </a:p>
          <a:p>
            <a:pPr marL="267335" lvl="2" indent="-88900" algn="l">
              <a:lnSpc>
                <a:spcPts val="1663"/>
              </a:lnSpc>
              <a:buFont typeface="Arial"/>
              <a:buChar char="⚬"/>
            </a:pPr>
            <a:r>
              <a:rPr lang="en-US" sz="1400" dirty="0">
                <a:solidFill>
                  <a:srgbClr val="000000"/>
                </a:solidFill>
                <a:latin typeface="Myriad"/>
                <a:ea typeface="Myriad Light"/>
                <a:cs typeface="Myriad Light"/>
                <a:sym typeface="Myriad Light"/>
              </a:rPr>
              <a:t>Loyola will contribute to your HSA account with the first paycheck after you enroll. Enroll in your HSA payroll contribution at </a:t>
            </a:r>
            <a:r>
              <a:rPr lang="en-US" sz="1400" u="sng" dirty="0">
                <a:solidFill>
                  <a:srgbClr val="0000FF"/>
                </a:solidFill>
                <a:latin typeface="Myriad"/>
                <a:ea typeface="Myriad Light"/>
                <a:cs typeface="Myriad Light"/>
                <a:sym typeface="Myriad Light"/>
                <a:hlinkClick r:id="rId9" tooltip="https://ess.luc.edu/"/>
              </a:rPr>
              <a:t>https://ess.luc.edu</a:t>
            </a:r>
            <a:r>
              <a:rPr lang="en-US" sz="1400" dirty="0">
                <a:solidFill>
                  <a:srgbClr val="000000"/>
                </a:solidFill>
                <a:latin typeface="Myriad"/>
                <a:ea typeface="Myriad Light"/>
                <a:cs typeface="Myriad Light"/>
                <a:sym typeface="Myriad Light"/>
              </a:rPr>
              <a:t>.</a:t>
            </a:r>
            <a:endParaRPr lang="en-US" sz="1400" dirty="0">
              <a:solidFill>
                <a:srgbClr val="000000"/>
              </a:solidFill>
              <a:latin typeface="Myriad"/>
              <a:ea typeface="Myriad Light"/>
              <a:cs typeface="Myriad Light"/>
            </a:endParaRPr>
          </a:p>
          <a:p>
            <a:pPr marL="267335" lvl="2" indent="-88900" algn="l">
              <a:lnSpc>
                <a:spcPts val="1663"/>
              </a:lnSpc>
              <a:buFont typeface="Arial"/>
              <a:buChar char="⚬"/>
            </a:pPr>
            <a:r>
              <a:rPr lang="en-US" sz="1400" b="1" dirty="0">
                <a:solidFill>
                  <a:srgbClr val="000000"/>
                </a:solidFill>
                <a:latin typeface="Myriad"/>
                <a:ea typeface="Myriad Bold"/>
                <a:cs typeface="Myriad Bold"/>
                <a:sym typeface="Myriad Bold"/>
              </a:rPr>
              <a:t>Amounts below are prorated based on hire date.</a:t>
            </a:r>
            <a:endParaRPr lang="en-US" sz="1400" b="1" dirty="0">
              <a:solidFill>
                <a:srgbClr val="000000"/>
              </a:solidFill>
              <a:latin typeface="Myriad"/>
              <a:ea typeface="Myriad Bold"/>
              <a:cs typeface="Myriad Bold"/>
            </a:endParaRPr>
          </a:p>
        </p:txBody>
      </p:sp>
      <p:sp>
        <p:nvSpPr>
          <p:cNvPr id="28" name="Freeform 28"/>
          <p:cNvSpPr/>
          <p:nvPr/>
        </p:nvSpPr>
        <p:spPr>
          <a:xfrm>
            <a:off x="7065178" y="2384106"/>
            <a:ext cx="1696167" cy="1696167"/>
          </a:xfrm>
          <a:custGeom>
            <a:avLst/>
            <a:gdLst/>
            <a:ahLst/>
            <a:cxnLst/>
            <a:rect l="l" t="t" r="r" b="b"/>
            <a:pathLst>
              <a:path w="1809245" h="1809245">
                <a:moveTo>
                  <a:pt x="0" y="0"/>
                </a:moveTo>
                <a:lnTo>
                  <a:pt x="1809245" y="0"/>
                </a:lnTo>
                <a:lnTo>
                  <a:pt x="1809245" y="1809244"/>
                </a:lnTo>
                <a:lnTo>
                  <a:pt x="0" y="18092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9" name="Freeform 29"/>
          <p:cNvSpPr/>
          <p:nvPr/>
        </p:nvSpPr>
        <p:spPr>
          <a:xfrm>
            <a:off x="2439480" y="2495317"/>
            <a:ext cx="4113646" cy="1561600"/>
          </a:xfrm>
          <a:custGeom>
            <a:avLst/>
            <a:gdLst/>
            <a:ahLst/>
            <a:cxnLst/>
            <a:rect l="l" t="t" r="r" b="b"/>
            <a:pathLst>
              <a:path w="3901440" h="1385011">
                <a:moveTo>
                  <a:pt x="0" y="0"/>
                </a:moveTo>
                <a:lnTo>
                  <a:pt x="3901440" y="0"/>
                </a:lnTo>
                <a:lnTo>
                  <a:pt x="3901440" y="1385011"/>
                </a:lnTo>
                <a:lnTo>
                  <a:pt x="0" y="138501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31" name="TextBox 31"/>
          <p:cNvSpPr txBox="1"/>
          <p:nvPr/>
        </p:nvSpPr>
        <p:spPr>
          <a:xfrm>
            <a:off x="984216" y="4499797"/>
            <a:ext cx="7024174" cy="1693412"/>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618"/>
              </a:lnSpc>
            </a:pPr>
            <a:r>
              <a:rPr lang="en-US" sz="1600" dirty="0">
                <a:solidFill>
                  <a:srgbClr val="000000"/>
                </a:solidFill>
                <a:latin typeface="Myriad Light"/>
                <a:ea typeface="Myriad Light"/>
                <a:cs typeface="Myriad Light"/>
                <a:sym typeface="Myriad Light"/>
              </a:rPr>
              <a:t>You can contribute up to the following amounts tax free in 2026:</a:t>
            </a:r>
          </a:p>
          <a:p>
            <a:pPr algn="ctr">
              <a:lnSpc>
                <a:spcPts val="1618"/>
              </a:lnSpc>
            </a:pPr>
            <a:r>
              <a:rPr lang="en-US" sz="1600" dirty="0">
                <a:solidFill>
                  <a:srgbClr val="000000"/>
                </a:solidFill>
                <a:latin typeface="Myriad Light"/>
                <a:ea typeface="Myriad Light"/>
                <a:cs typeface="Myriad Light"/>
                <a:sym typeface="Myriad Light"/>
              </a:rPr>
              <a:t>Individual = </a:t>
            </a:r>
            <a:r>
              <a:rPr lang="en-US" sz="1600" b="1" dirty="0">
                <a:solidFill>
                  <a:srgbClr val="000000"/>
                </a:solidFill>
                <a:latin typeface="Myriad Bold"/>
                <a:ea typeface="Myriad Bold"/>
                <a:cs typeface="Myriad Bold"/>
                <a:sym typeface="Myriad Bold"/>
              </a:rPr>
              <a:t>$4,400 total or </a:t>
            </a:r>
            <a:r>
              <a:rPr lang="en-US" sz="1600" dirty="0">
                <a:solidFill>
                  <a:srgbClr val="000000"/>
                </a:solidFill>
                <a:latin typeface="Myriad Light"/>
                <a:ea typeface="Myriad Light"/>
                <a:cs typeface="Myriad Light"/>
                <a:sym typeface="Myriad Light"/>
              </a:rPr>
              <a:t>$600 Loyola + up to $3,800</a:t>
            </a:r>
            <a:endParaRPr lang="en-US" sz="1600" dirty="0">
              <a:solidFill>
                <a:srgbClr val="000000"/>
              </a:solidFill>
              <a:latin typeface="Myriad Light"/>
              <a:ea typeface="Myriad Light"/>
              <a:cs typeface="Myriad Light"/>
            </a:endParaRPr>
          </a:p>
          <a:p>
            <a:pPr algn="ctr">
              <a:lnSpc>
                <a:spcPts val="1618"/>
              </a:lnSpc>
            </a:pPr>
            <a:r>
              <a:rPr lang="en-US" sz="1600" dirty="0">
                <a:solidFill>
                  <a:srgbClr val="000000"/>
                </a:solidFill>
                <a:latin typeface="Myriad Light"/>
                <a:ea typeface="Myriad Light"/>
                <a:cs typeface="Myriad Light"/>
                <a:sym typeface="Myriad Light"/>
              </a:rPr>
              <a:t>Family (You +1 or more) = </a:t>
            </a:r>
            <a:r>
              <a:rPr lang="en-US" sz="1600" b="1" dirty="0">
                <a:solidFill>
                  <a:srgbClr val="000000"/>
                </a:solidFill>
                <a:latin typeface="Myriad Bold"/>
                <a:ea typeface="Myriad Bold"/>
                <a:cs typeface="Myriad Bold"/>
                <a:sym typeface="Myriad Bold"/>
              </a:rPr>
              <a:t>$8,750 total or </a:t>
            </a:r>
            <a:r>
              <a:rPr lang="en-US" sz="1600" dirty="0">
                <a:solidFill>
                  <a:srgbClr val="000000"/>
                </a:solidFill>
                <a:latin typeface="Myriad Light"/>
                <a:ea typeface="Myriad Light"/>
                <a:cs typeface="Myriad Light"/>
                <a:sym typeface="Myriad Light"/>
              </a:rPr>
              <a:t>$1,200 Loyola + up to $7,550</a:t>
            </a:r>
            <a:endParaRPr lang="en-US" sz="1600" dirty="0">
              <a:solidFill>
                <a:srgbClr val="000000"/>
              </a:solidFill>
              <a:latin typeface="Myriad Light"/>
              <a:ea typeface="Myriad Light"/>
              <a:cs typeface="Myriad Light"/>
            </a:endParaRPr>
          </a:p>
          <a:p>
            <a:pPr algn="ctr">
              <a:lnSpc>
                <a:spcPts val="1438"/>
              </a:lnSpc>
            </a:pPr>
            <a:r>
              <a:rPr lang="en-US" sz="1400" dirty="0">
                <a:solidFill>
                  <a:srgbClr val="000000"/>
                </a:solidFill>
                <a:latin typeface="Myriad Light"/>
                <a:ea typeface="Myriad Light"/>
                <a:cs typeface="Myriad Light"/>
                <a:sym typeface="Myriad Light"/>
              </a:rPr>
              <a:t>I</a:t>
            </a:r>
            <a:r>
              <a:rPr lang="en-US" sz="1400" i="1" dirty="0">
                <a:solidFill>
                  <a:srgbClr val="000000"/>
                </a:solidFill>
                <a:latin typeface="Myriad Light Italics"/>
                <a:ea typeface="Myriad Light Italics"/>
                <a:cs typeface="Myriad Light Italics"/>
                <a:sym typeface="Myriad Light Italics"/>
              </a:rPr>
              <a:t>f you are 55 or older, you can contribute an additional $1,000 in catch-up contributions, too</a:t>
            </a:r>
            <a:r>
              <a:rPr lang="en-US" sz="1400" i="1" dirty="0">
                <a:solidFill>
                  <a:srgbClr val="A30042"/>
                </a:solidFill>
                <a:latin typeface="Myriad Light Italics"/>
                <a:ea typeface="Myriad Light Italics"/>
                <a:cs typeface="Myriad Light Italics"/>
                <a:sym typeface="Myriad Light Italics"/>
              </a:rPr>
              <a:t>.</a:t>
            </a:r>
            <a:endParaRPr lang="en-US" sz="1400" i="1" dirty="0">
              <a:solidFill>
                <a:srgbClr val="A30042"/>
              </a:solidFill>
              <a:latin typeface="Myriad Light Italics"/>
              <a:ea typeface="Myriad Light Italics"/>
              <a:cs typeface="Myriad Light Italics"/>
            </a:endParaRPr>
          </a:p>
          <a:p>
            <a:pPr algn="ctr">
              <a:lnSpc>
                <a:spcPts val="1438"/>
              </a:lnSpc>
            </a:pPr>
            <a:endParaRPr lang="en-US" sz="1800" b="1" i="1" dirty="0">
              <a:solidFill>
                <a:srgbClr val="A30042"/>
              </a:solidFill>
              <a:latin typeface="Myriad Light Italics"/>
              <a:ea typeface="Myriad Light Italics"/>
              <a:cs typeface="Myriad Light Italics"/>
            </a:endParaRPr>
          </a:p>
          <a:p>
            <a:pPr algn="ctr">
              <a:lnSpc>
                <a:spcPts val="1438"/>
              </a:lnSpc>
            </a:pPr>
            <a:r>
              <a:rPr lang="en-US" sz="1800" b="1" i="1" dirty="0">
                <a:solidFill>
                  <a:srgbClr val="A30042"/>
                </a:solidFill>
                <a:latin typeface="Myriad Light Italics"/>
              </a:rPr>
              <a:t>You can change your contributions throughout the year by emailing </a:t>
            </a:r>
            <a:r>
              <a:rPr lang="en-US" sz="1800" b="1" i="1" dirty="0">
                <a:solidFill>
                  <a:srgbClr val="A30042"/>
                </a:solidFill>
                <a:latin typeface="Myriad Light Italics"/>
                <a:hlinkClick r:id="rId12"/>
              </a:rPr>
              <a:t>benefits@luc.edu</a:t>
            </a:r>
            <a:r>
              <a:rPr lang="en-US" sz="1800" b="1" i="1" dirty="0">
                <a:solidFill>
                  <a:srgbClr val="A30042"/>
                </a:solidFill>
                <a:latin typeface="Myriad Light Italics"/>
              </a:rPr>
              <a:t>.</a:t>
            </a:r>
          </a:p>
          <a:p>
            <a:pPr algn="ctr">
              <a:lnSpc>
                <a:spcPts val="1438"/>
              </a:lnSpc>
            </a:pPr>
            <a:r>
              <a:rPr lang="en-US" sz="1800" b="1" i="1" dirty="0">
                <a:solidFill>
                  <a:srgbClr val="A30042"/>
                </a:solidFill>
                <a:latin typeface="Myriad Light Italics"/>
              </a:rPr>
              <a:t>You must re-elect HSA every year during Open Enrollment</a:t>
            </a:r>
          </a:p>
          <a:p>
            <a:pPr algn="ctr">
              <a:lnSpc>
                <a:spcPts val="1438"/>
              </a:lnSpc>
            </a:pPr>
            <a:endParaRPr lang="en-US" sz="1400" i="1" dirty="0">
              <a:solidFill>
                <a:srgbClr val="A30042"/>
              </a:solidFill>
              <a:latin typeface="Myriad Light Italics"/>
              <a:ea typeface="Myriad Light Italics"/>
              <a:cs typeface="Myriad Light Italics"/>
            </a:endParaRPr>
          </a:p>
        </p:txBody>
      </p:sp>
      <p:sp>
        <p:nvSpPr>
          <p:cNvPr id="32" name="TextBox 11">
            <a:extLst>
              <a:ext uri="{FF2B5EF4-FFF2-40B4-BE49-F238E27FC236}">
                <a16:creationId xmlns:a16="http://schemas.microsoft.com/office/drawing/2014/main" id="{E8076FD8-793D-65C9-0D50-057823A204CA}"/>
              </a:ext>
            </a:extLst>
          </p:cNvPr>
          <p:cNvSpPr txBox="1"/>
          <p:nvPr/>
        </p:nvSpPr>
        <p:spPr>
          <a:xfrm>
            <a:off x="6974339" y="2881013"/>
            <a:ext cx="1877843" cy="73866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r>
              <a:rPr lang="en-US" sz="1600" b="1" dirty="0">
                <a:solidFill>
                  <a:srgbClr val="590722"/>
                </a:solidFill>
                <a:latin typeface="Myriad"/>
                <a:ea typeface="Myriad"/>
                <a:cs typeface="Myriad"/>
                <a:sym typeface="Myriad"/>
              </a:rPr>
              <a:t>$1200</a:t>
            </a:r>
          </a:p>
          <a:p>
            <a:pPr algn="ctr"/>
            <a:r>
              <a:rPr lang="en-US" sz="1600" b="1" dirty="0">
                <a:solidFill>
                  <a:srgbClr val="590722"/>
                </a:solidFill>
                <a:latin typeface="Myriad"/>
                <a:ea typeface="Myriad"/>
                <a:cs typeface="Myriad"/>
                <a:sym typeface="Myriad"/>
              </a:rPr>
              <a:t>Employee + 1 or more</a:t>
            </a:r>
          </a:p>
        </p:txBody>
      </p:sp>
    </p:spTree>
    <p:extLst>
      <p:ext uri="{BB962C8B-B14F-4D97-AF65-F5344CB8AC3E}">
        <p14:creationId xmlns:p14="http://schemas.microsoft.com/office/powerpoint/2010/main" val="1752389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2233332" y="-52668"/>
            <a:ext cx="4700850" cy="9120486"/>
          </a:xfrm>
          <a:custGeom>
            <a:avLst/>
            <a:gdLst/>
            <a:ahLst/>
            <a:cxnLst/>
            <a:rect l="l" t="t" r="r" b="b"/>
            <a:pathLst>
              <a:path w="5014240" h="9728518">
                <a:moveTo>
                  <a:pt x="0" y="0"/>
                </a:moveTo>
                <a:lnTo>
                  <a:pt x="5014240" y="0"/>
                </a:lnTo>
                <a:lnTo>
                  <a:pt x="5014240" y="9728518"/>
                </a:lnTo>
                <a:lnTo>
                  <a:pt x="0" y="97285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3" name="Freeform 3"/>
          <p:cNvSpPr/>
          <p:nvPr/>
        </p:nvSpPr>
        <p:spPr>
          <a:xfrm>
            <a:off x="2595499" y="1936389"/>
            <a:ext cx="1498473" cy="2743200"/>
          </a:xfrm>
          <a:custGeom>
            <a:avLst/>
            <a:gdLst/>
            <a:ahLst/>
            <a:cxnLst/>
            <a:rect l="l" t="t" r="r" b="b"/>
            <a:pathLst>
              <a:path w="1598371" h="2926080">
                <a:moveTo>
                  <a:pt x="0" y="0"/>
                </a:moveTo>
                <a:lnTo>
                  <a:pt x="1598371" y="0"/>
                </a:lnTo>
                <a:lnTo>
                  <a:pt x="1598371" y="2926080"/>
                </a:lnTo>
                <a:lnTo>
                  <a:pt x="0" y="29260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4" name="Freeform 4"/>
          <p:cNvSpPr/>
          <p:nvPr/>
        </p:nvSpPr>
        <p:spPr>
          <a:xfrm>
            <a:off x="4986941" y="1936389"/>
            <a:ext cx="1498473" cy="2743200"/>
          </a:xfrm>
          <a:custGeom>
            <a:avLst/>
            <a:gdLst/>
            <a:ahLst/>
            <a:cxnLst/>
            <a:rect l="l" t="t" r="r" b="b"/>
            <a:pathLst>
              <a:path w="1598371" h="2926080">
                <a:moveTo>
                  <a:pt x="0" y="0"/>
                </a:moveTo>
                <a:lnTo>
                  <a:pt x="1598371" y="0"/>
                </a:lnTo>
                <a:lnTo>
                  <a:pt x="1598371" y="2926080"/>
                </a:lnTo>
                <a:lnTo>
                  <a:pt x="0" y="292608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5" name="Group 5"/>
          <p:cNvGrpSpPr/>
          <p:nvPr/>
        </p:nvGrpSpPr>
        <p:grpSpPr>
          <a:xfrm>
            <a:off x="0" y="309565"/>
            <a:ext cx="9144000" cy="1631990"/>
            <a:chOff x="0" y="0"/>
            <a:chExt cx="13004800" cy="2321052"/>
          </a:xfrm>
        </p:grpSpPr>
        <p:sp>
          <p:nvSpPr>
            <p:cNvPr id="6" name="Freeform 6"/>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7" name="Group 7"/>
          <p:cNvGrpSpPr/>
          <p:nvPr/>
        </p:nvGrpSpPr>
        <p:grpSpPr>
          <a:xfrm>
            <a:off x="0" y="1"/>
            <a:ext cx="9144000" cy="374690"/>
            <a:chOff x="0" y="0"/>
            <a:chExt cx="13004800" cy="532892"/>
          </a:xfrm>
        </p:grpSpPr>
        <p:sp>
          <p:nvSpPr>
            <p:cNvPr id="8" name="Freeform 8"/>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9" name="Group 9"/>
          <p:cNvGrpSpPr/>
          <p:nvPr/>
        </p:nvGrpSpPr>
        <p:grpSpPr>
          <a:xfrm>
            <a:off x="6956823" y="1"/>
            <a:ext cx="2187148" cy="163503"/>
            <a:chOff x="0" y="0"/>
            <a:chExt cx="3110611" cy="232537"/>
          </a:xfrm>
        </p:grpSpPr>
        <p:sp>
          <p:nvSpPr>
            <p:cNvPr id="10" name="Freeform 10"/>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11" name="TextBox 11"/>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grpSp>
        <p:nvGrpSpPr>
          <p:cNvPr id="12" name="Group 12"/>
          <p:cNvGrpSpPr/>
          <p:nvPr/>
        </p:nvGrpSpPr>
        <p:grpSpPr>
          <a:xfrm>
            <a:off x="506941" y="1073190"/>
            <a:ext cx="7808436" cy="627293"/>
            <a:chOff x="0" y="0"/>
            <a:chExt cx="11105331" cy="892149"/>
          </a:xfrm>
        </p:grpSpPr>
        <p:sp>
          <p:nvSpPr>
            <p:cNvPr id="13" name="Freeform 13"/>
            <p:cNvSpPr/>
            <p:nvPr/>
          </p:nvSpPr>
          <p:spPr>
            <a:xfrm>
              <a:off x="0" y="0"/>
              <a:ext cx="11105331" cy="892149"/>
            </a:xfrm>
            <a:custGeom>
              <a:avLst/>
              <a:gdLst/>
              <a:ahLst/>
              <a:cxnLst/>
              <a:rect l="l" t="t" r="r" b="b"/>
              <a:pathLst>
                <a:path w="11105331" h="892149">
                  <a:moveTo>
                    <a:pt x="0" y="0"/>
                  </a:moveTo>
                  <a:lnTo>
                    <a:pt x="11105331" y="0"/>
                  </a:lnTo>
                  <a:lnTo>
                    <a:pt x="11105331" y="892149"/>
                  </a:lnTo>
                  <a:lnTo>
                    <a:pt x="0" y="892149"/>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4" name="TextBox 14"/>
            <p:cNvSpPr txBox="1"/>
            <p:nvPr/>
          </p:nvSpPr>
          <p:spPr>
            <a:xfrm>
              <a:off x="0" y="-19050"/>
              <a:ext cx="11105331" cy="911199"/>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874"/>
                </a:lnSpc>
              </a:pPr>
              <a:r>
                <a:rPr lang="en-US" sz="2662" b="1" spc="38">
                  <a:solidFill>
                    <a:srgbClr val="FFFFFF"/>
                  </a:solidFill>
                  <a:latin typeface="Myriad Bold"/>
                  <a:ea typeface="Myriad Bold"/>
                  <a:cs typeface="Myriad Bold"/>
                  <a:sym typeface="Myriad Bold"/>
                </a:rPr>
                <a:t>HSA Q&amp;A</a:t>
              </a:r>
            </a:p>
          </p:txBody>
        </p:sp>
      </p:grpSp>
      <p:sp>
        <p:nvSpPr>
          <p:cNvPr id="15" name="Freeform 15"/>
          <p:cNvSpPr/>
          <p:nvPr/>
        </p:nvSpPr>
        <p:spPr>
          <a:xfrm>
            <a:off x="204058" y="1936389"/>
            <a:ext cx="1498473" cy="2743200"/>
          </a:xfrm>
          <a:custGeom>
            <a:avLst/>
            <a:gdLst/>
            <a:ahLst/>
            <a:cxnLst/>
            <a:rect l="l" t="t" r="r" b="b"/>
            <a:pathLst>
              <a:path w="1598371" h="2926080">
                <a:moveTo>
                  <a:pt x="0" y="0"/>
                </a:moveTo>
                <a:lnTo>
                  <a:pt x="1598371" y="0"/>
                </a:lnTo>
                <a:lnTo>
                  <a:pt x="1598371" y="2926080"/>
                </a:lnTo>
                <a:lnTo>
                  <a:pt x="0" y="292608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6" name="Freeform 16"/>
          <p:cNvSpPr/>
          <p:nvPr/>
        </p:nvSpPr>
        <p:spPr>
          <a:xfrm>
            <a:off x="7378612" y="1947915"/>
            <a:ext cx="1498473" cy="2743200"/>
          </a:xfrm>
          <a:custGeom>
            <a:avLst/>
            <a:gdLst/>
            <a:ahLst/>
            <a:cxnLst/>
            <a:rect l="l" t="t" r="r" b="b"/>
            <a:pathLst>
              <a:path w="1598371" h="2926080">
                <a:moveTo>
                  <a:pt x="0" y="0"/>
                </a:moveTo>
                <a:lnTo>
                  <a:pt x="1598371" y="0"/>
                </a:lnTo>
                <a:lnTo>
                  <a:pt x="1598371" y="2926080"/>
                </a:lnTo>
                <a:lnTo>
                  <a:pt x="0" y="29260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17" name="Group 17"/>
          <p:cNvGrpSpPr/>
          <p:nvPr/>
        </p:nvGrpSpPr>
        <p:grpSpPr>
          <a:xfrm>
            <a:off x="212250" y="2158367"/>
            <a:ext cx="8696449" cy="4189733"/>
            <a:chOff x="0" y="0"/>
            <a:chExt cx="3435634" cy="1655203"/>
          </a:xfrm>
        </p:grpSpPr>
        <p:sp>
          <p:nvSpPr>
            <p:cNvPr id="18" name="Freeform 18"/>
            <p:cNvSpPr/>
            <p:nvPr/>
          </p:nvSpPr>
          <p:spPr>
            <a:xfrm>
              <a:off x="0" y="0"/>
              <a:ext cx="3435634" cy="1655203"/>
            </a:xfrm>
            <a:custGeom>
              <a:avLst/>
              <a:gdLst/>
              <a:ahLst/>
              <a:cxnLst/>
              <a:rect l="l" t="t" r="r" b="b"/>
              <a:pathLst>
                <a:path w="3435634" h="1655203">
                  <a:moveTo>
                    <a:pt x="0" y="0"/>
                  </a:moveTo>
                  <a:lnTo>
                    <a:pt x="3435634" y="0"/>
                  </a:lnTo>
                  <a:lnTo>
                    <a:pt x="3435634" y="1655203"/>
                  </a:lnTo>
                  <a:lnTo>
                    <a:pt x="0" y="1655203"/>
                  </a:lnTo>
                  <a:close/>
                </a:path>
              </a:pathLst>
            </a:custGeom>
            <a:solidFill>
              <a:srgbClr val="EEEEEE"/>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9" name="TextBox 19"/>
            <p:cNvSpPr txBox="1"/>
            <p:nvPr/>
          </p:nvSpPr>
          <p:spPr>
            <a:xfrm>
              <a:off x="0" y="-28575"/>
              <a:ext cx="3435634" cy="1683778"/>
            </a:xfrm>
            <a:prstGeom prst="rect">
              <a:avLst/>
            </a:prstGeom>
          </p:spPr>
          <p:txBody>
            <a:bodyPr lIns="47625" tIns="47625" rIns="47625" bIns="47625"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574"/>
                </a:lnSpc>
              </a:pPr>
              <a:endParaRPr sz="1583"/>
            </a:p>
          </p:txBody>
        </p:sp>
      </p:grpSp>
      <p:sp>
        <p:nvSpPr>
          <p:cNvPr id="20" name="TextBox 20"/>
          <p:cNvSpPr txBox="1"/>
          <p:nvPr/>
        </p:nvSpPr>
        <p:spPr>
          <a:xfrm>
            <a:off x="404696" y="2223787"/>
            <a:ext cx="8334608" cy="4706097"/>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568"/>
              </a:lnSpc>
            </a:pPr>
            <a:r>
              <a:rPr lang="en-US" sz="1306" b="1">
                <a:solidFill>
                  <a:srgbClr val="000000"/>
                </a:solidFill>
                <a:latin typeface="Myriad Bold"/>
                <a:ea typeface="Myriad Bold"/>
                <a:cs typeface="Myriad Bold"/>
                <a:sym typeface="Myriad Bold"/>
              </a:rPr>
              <a:t>How do I qualify for an HSA? </a:t>
            </a:r>
          </a:p>
          <a:p>
            <a:pPr algn="l">
              <a:lnSpc>
                <a:spcPts val="1568"/>
              </a:lnSpc>
            </a:pPr>
            <a:r>
              <a:rPr lang="en-US" sz="1306">
                <a:solidFill>
                  <a:srgbClr val="000000"/>
                </a:solidFill>
                <a:latin typeface="Myriad Light"/>
                <a:ea typeface="Myriad Light"/>
                <a:cs typeface="Myriad Light"/>
                <a:sym typeface="Myriad Light"/>
              </a:rPr>
              <a:t>You must be enrolled in an HSA qualified health plan option (HDHP HSA). If addition, you cannot be covered by another health plan (including Medicare or Tricare) or be claimed as a dependent on another person’s tax return.</a:t>
            </a:r>
          </a:p>
          <a:p>
            <a:pPr algn="l">
              <a:lnSpc>
                <a:spcPts val="1568"/>
              </a:lnSpc>
            </a:pPr>
            <a:endParaRPr lang="en-US" sz="1306">
              <a:solidFill>
                <a:srgbClr val="000000"/>
              </a:solidFill>
              <a:latin typeface="Myriad Light"/>
              <a:ea typeface="Myriad Light"/>
              <a:cs typeface="Myriad Light"/>
              <a:sym typeface="Myriad Light"/>
            </a:endParaRPr>
          </a:p>
          <a:p>
            <a:pPr algn="l">
              <a:lnSpc>
                <a:spcPts val="1568"/>
              </a:lnSpc>
            </a:pPr>
            <a:r>
              <a:rPr lang="en-US" sz="1306" b="1">
                <a:solidFill>
                  <a:srgbClr val="000000"/>
                </a:solidFill>
                <a:latin typeface="Myriad Bold"/>
                <a:ea typeface="Myriad Bold"/>
                <a:cs typeface="Myriad Bold"/>
                <a:sym typeface="Myriad Bold"/>
              </a:rPr>
              <a:t>What expenses qualify for payment from an HSA?</a:t>
            </a:r>
          </a:p>
          <a:p>
            <a:pPr algn="l">
              <a:lnSpc>
                <a:spcPts val="1568"/>
              </a:lnSpc>
            </a:pPr>
            <a:r>
              <a:rPr lang="en-US" sz="1306">
                <a:solidFill>
                  <a:srgbClr val="000000"/>
                </a:solidFill>
                <a:latin typeface="Myriad Light"/>
                <a:ea typeface="Myriad Light"/>
                <a:cs typeface="Myriad Light"/>
                <a:sym typeface="Myriad Light"/>
              </a:rPr>
              <a:t>Funds in your HSA can be used to pay for any eligible medical, dental, or vision expenses – doctor’s visits, prescriptions, lab tests, and hospitalizations. See IRS Publication 502 for a complete list of qualified expenses.</a:t>
            </a:r>
          </a:p>
          <a:p>
            <a:pPr algn="l">
              <a:lnSpc>
                <a:spcPts val="1568"/>
              </a:lnSpc>
            </a:pPr>
            <a:endParaRPr lang="en-US" sz="1306">
              <a:solidFill>
                <a:srgbClr val="000000"/>
              </a:solidFill>
              <a:latin typeface="Myriad Light"/>
              <a:ea typeface="Myriad Light"/>
              <a:cs typeface="Myriad Light"/>
              <a:sym typeface="Myriad Light"/>
            </a:endParaRPr>
          </a:p>
          <a:p>
            <a:pPr algn="l">
              <a:lnSpc>
                <a:spcPts val="1568"/>
              </a:lnSpc>
            </a:pPr>
            <a:r>
              <a:rPr lang="en-US" sz="1306" b="1">
                <a:solidFill>
                  <a:srgbClr val="000000"/>
                </a:solidFill>
                <a:latin typeface="Myriad Bold"/>
                <a:ea typeface="Myriad Bold"/>
                <a:cs typeface="Myriad Bold"/>
                <a:sym typeface="Myriad Bold"/>
              </a:rPr>
              <a:t>Do HSA funds expire?</a:t>
            </a:r>
          </a:p>
          <a:p>
            <a:pPr algn="l">
              <a:lnSpc>
                <a:spcPts val="1568"/>
              </a:lnSpc>
            </a:pPr>
            <a:r>
              <a:rPr lang="en-US" sz="1306">
                <a:solidFill>
                  <a:srgbClr val="000000"/>
                </a:solidFill>
                <a:latin typeface="Myriad Light"/>
                <a:ea typeface="Myriad Light"/>
                <a:cs typeface="Myriad Light"/>
                <a:sym typeface="Myriad Light"/>
              </a:rPr>
              <a:t>Your HSA funds never expire. Any funds you don’t spend roll over year after year and can be saved and invested for retirement. There is an </a:t>
            </a:r>
            <a:r>
              <a:rPr lang="en-US" sz="1306" i="1">
                <a:solidFill>
                  <a:srgbClr val="000000"/>
                </a:solidFill>
                <a:latin typeface="Myriad Light Italics"/>
                <a:ea typeface="Myriad Light Italics"/>
                <a:cs typeface="Myriad Light Italics"/>
                <a:sym typeface="Myriad Light Italics"/>
              </a:rPr>
              <a:t>annual</a:t>
            </a:r>
            <a:r>
              <a:rPr lang="en-US" sz="1306">
                <a:solidFill>
                  <a:srgbClr val="000000"/>
                </a:solidFill>
                <a:latin typeface="Myriad Light"/>
                <a:ea typeface="Myriad Light"/>
                <a:cs typeface="Myriad Light"/>
                <a:sym typeface="Myriad Light"/>
              </a:rPr>
              <a:t> limit for contributions, but the total balance of your account has no limit.</a:t>
            </a:r>
          </a:p>
          <a:p>
            <a:pPr algn="l">
              <a:lnSpc>
                <a:spcPts val="1568"/>
              </a:lnSpc>
            </a:pPr>
            <a:endParaRPr lang="en-US" sz="1306">
              <a:solidFill>
                <a:srgbClr val="000000"/>
              </a:solidFill>
              <a:latin typeface="Myriad Light"/>
              <a:ea typeface="Myriad Light"/>
              <a:cs typeface="Myriad Light"/>
              <a:sym typeface="Myriad Light"/>
            </a:endParaRPr>
          </a:p>
          <a:p>
            <a:pPr algn="l">
              <a:lnSpc>
                <a:spcPts val="1568"/>
              </a:lnSpc>
            </a:pPr>
            <a:r>
              <a:rPr lang="en-US" sz="1306" b="1">
                <a:solidFill>
                  <a:srgbClr val="000000"/>
                </a:solidFill>
                <a:latin typeface="Myriad Bold"/>
                <a:ea typeface="Myriad Bold"/>
                <a:cs typeface="Myriad Bold"/>
                <a:sym typeface="Myriad Bold"/>
              </a:rPr>
              <a:t>What happens if I change jobs or health plans? </a:t>
            </a:r>
          </a:p>
          <a:p>
            <a:pPr algn="l">
              <a:lnSpc>
                <a:spcPts val="1568"/>
              </a:lnSpc>
            </a:pPr>
            <a:r>
              <a:rPr lang="en-US" sz="1306">
                <a:solidFill>
                  <a:srgbClr val="000000"/>
                </a:solidFill>
                <a:latin typeface="Myriad Light"/>
                <a:ea typeface="Myriad Light"/>
                <a:cs typeface="Myriad Light"/>
                <a:sym typeface="Myriad Light"/>
              </a:rPr>
              <a:t>You own your HSA. If you change jobs or health plans, you continue to own your account. If you enroll in another HSA-qualified health plan, you can continue to contribute to your HSA. If you choose another type of health plan, you are still eligible to spend the funds in your HSA on qualified medical expenses — for you, your spouse, and your tax dependents.</a:t>
            </a:r>
          </a:p>
          <a:p>
            <a:pPr algn="l">
              <a:lnSpc>
                <a:spcPts val="1568"/>
              </a:lnSpc>
            </a:pPr>
            <a:endParaRPr lang="en-US" sz="1306">
              <a:solidFill>
                <a:srgbClr val="000000"/>
              </a:solidFill>
              <a:latin typeface="Myriad Light"/>
              <a:ea typeface="Myriad Light"/>
              <a:cs typeface="Myriad Light"/>
              <a:sym typeface="Myriad Light"/>
            </a:endParaRPr>
          </a:p>
          <a:p>
            <a:pPr algn="l">
              <a:lnSpc>
                <a:spcPts val="1568"/>
              </a:lnSpc>
            </a:pPr>
            <a:r>
              <a:rPr lang="en-US" sz="1306" b="1">
                <a:solidFill>
                  <a:srgbClr val="000000"/>
                </a:solidFill>
                <a:latin typeface="Myriad Bold"/>
                <a:ea typeface="Myriad Bold"/>
                <a:cs typeface="Myriad Bold"/>
                <a:sym typeface="Myriad Bold"/>
              </a:rPr>
              <a:t>What are the fees for having this account?</a:t>
            </a:r>
          </a:p>
          <a:p>
            <a:pPr algn="l">
              <a:lnSpc>
                <a:spcPts val="1568"/>
              </a:lnSpc>
            </a:pPr>
            <a:r>
              <a:rPr lang="en-US" sz="1306">
                <a:solidFill>
                  <a:srgbClr val="000000"/>
                </a:solidFill>
                <a:latin typeface="Myriad Light"/>
                <a:ea typeface="Myriad Light"/>
                <a:cs typeface="Myriad Light"/>
                <a:sym typeface="Myriad Light"/>
              </a:rPr>
              <a:t>The monthly maintenance fee is employer paid by Loyola. $1.90 per employee per month if the monthly average balance is $3,000 or less. No fee if the monthly average balance is $3,000 or higher.</a:t>
            </a:r>
          </a:p>
          <a:p>
            <a:pPr algn="l">
              <a:lnSpc>
                <a:spcPts val="1568"/>
              </a:lnSpc>
            </a:pPr>
            <a:endParaRPr lang="en-US" sz="1306">
              <a:solidFill>
                <a:srgbClr val="000000"/>
              </a:solidFill>
              <a:latin typeface="Myriad Light"/>
              <a:ea typeface="Myriad Light"/>
              <a:cs typeface="Myriad Light"/>
              <a:sym typeface="Myriad Light"/>
            </a:endParaRPr>
          </a:p>
          <a:p>
            <a:pPr algn="l">
              <a:lnSpc>
                <a:spcPts val="1568"/>
              </a:lnSpc>
            </a:pPr>
            <a:endParaRPr lang="en-US" sz="1306">
              <a:solidFill>
                <a:srgbClr val="000000"/>
              </a:solidFill>
              <a:latin typeface="Myriad Light"/>
              <a:ea typeface="Myriad Light"/>
              <a:cs typeface="Myriad Light"/>
              <a:sym typeface="Myriad Light"/>
            </a:endParaRPr>
          </a:p>
        </p:txBody>
      </p:sp>
    </p:spTree>
    <p:extLst>
      <p:ext uri="{BB962C8B-B14F-4D97-AF65-F5344CB8AC3E}">
        <p14:creationId xmlns:p14="http://schemas.microsoft.com/office/powerpoint/2010/main" val="32716093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09565"/>
            <a:ext cx="9144000" cy="1631990"/>
            <a:chOff x="0" y="0"/>
            <a:chExt cx="13004800" cy="2321052"/>
          </a:xfrm>
        </p:grpSpPr>
        <p:sp>
          <p:nvSpPr>
            <p:cNvPr id="3" name="Freeform 3"/>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8" name="Group 8"/>
          <p:cNvGrpSpPr/>
          <p:nvPr/>
        </p:nvGrpSpPr>
        <p:grpSpPr>
          <a:xfrm>
            <a:off x="143326" y="375265"/>
            <a:ext cx="7808436" cy="518846"/>
            <a:chOff x="0" y="0"/>
            <a:chExt cx="11105331" cy="737914"/>
          </a:xfrm>
        </p:grpSpPr>
        <p:sp>
          <p:nvSpPr>
            <p:cNvPr id="9" name="Freeform 9"/>
            <p:cNvSpPr/>
            <p:nvPr/>
          </p:nvSpPr>
          <p:spPr>
            <a:xfrm>
              <a:off x="0" y="0"/>
              <a:ext cx="11105331" cy="737914"/>
            </a:xfrm>
            <a:custGeom>
              <a:avLst/>
              <a:gdLst/>
              <a:ahLst/>
              <a:cxnLst/>
              <a:rect l="l" t="t" r="r" b="b"/>
              <a:pathLst>
                <a:path w="11105331" h="737914">
                  <a:moveTo>
                    <a:pt x="0" y="0"/>
                  </a:moveTo>
                  <a:lnTo>
                    <a:pt x="11105331" y="0"/>
                  </a:lnTo>
                  <a:lnTo>
                    <a:pt x="11105331" y="737914"/>
                  </a:lnTo>
                  <a:lnTo>
                    <a:pt x="0" y="737914"/>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0" name="TextBox 10"/>
            <p:cNvSpPr txBox="1"/>
            <p:nvPr/>
          </p:nvSpPr>
          <p:spPr>
            <a:xfrm>
              <a:off x="0" y="-38100"/>
              <a:ext cx="11105331" cy="776014"/>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nSpc>
                  <a:spcPts val="2833"/>
                </a:lnSpc>
              </a:pPr>
              <a:r>
                <a:rPr lang="en-US" sz="2600" b="1" spc="32">
                  <a:solidFill>
                    <a:srgbClr val="FFFFFF"/>
                  </a:solidFill>
                  <a:latin typeface="Myriad Bold"/>
                  <a:ea typeface="Myriad Bold"/>
                  <a:cs typeface="Myriad Bold"/>
                  <a:sym typeface="Myriad Bold"/>
                </a:rPr>
                <a:t>Flexible Spending Account (FSA)- WEX Health</a:t>
              </a:r>
              <a:endParaRPr lang="en-US" sz="2623" b="1" spc="32">
                <a:solidFill>
                  <a:srgbClr val="FFFFFF"/>
                </a:solidFill>
                <a:latin typeface="Myriad Bold"/>
                <a:ea typeface="Myriad Bold"/>
                <a:cs typeface="Myriad Bold"/>
                <a:sym typeface="Myriad Bold"/>
              </a:endParaRPr>
            </a:p>
          </p:txBody>
        </p:sp>
      </p:grpSp>
      <p:grpSp>
        <p:nvGrpSpPr>
          <p:cNvPr id="11" name="Group 11"/>
          <p:cNvGrpSpPr/>
          <p:nvPr/>
        </p:nvGrpSpPr>
        <p:grpSpPr>
          <a:xfrm>
            <a:off x="204663" y="5519018"/>
            <a:ext cx="8871466" cy="824843"/>
            <a:chOff x="0" y="0"/>
            <a:chExt cx="12617196" cy="1173109"/>
          </a:xfrm>
        </p:grpSpPr>
        <p:sp>
          <p:nvSpPr>
            <p:cNvPr id="12" name="Freeform 12"/>
            <p:cNvSpPr/>
            <p:nvPr/>
          </p:nvSpPr>
          <p:spPr>
            <a:xfrm>
              <a:off x="0" y="0"/>
              <a:ext cx="12617196" cy="1173099"/>
            </a:xfrm>
            <a:custGeom>
              <a:avLst/>
              <a:gdLst/>
              <a:ahLst/>
              <a:cxnLst/>
              <a:rect l="l" t="t" r="r" b="b"/>
              <a:pathLst>
                <a:path w="12617196" h="1173099">
                  <a:moveTo>
                    <a:pt x="0" y="0"/>
                  </a:moveTo>
                  <a:lnTo>
                    <a:pt x="12617196" y="0"/>
                  </a:lnTo>
                  <a:lnTo>
                    <a:pt x="12617196" y="1173099"/>
                  </a:lnTo>
                  <a:lnTo>
                    <a:pt x="0" y="1173099"/>
                  </a:lnTo>
                  <a:close/>
                </a:path>
              </a:pathLst>
            </a:custGeom>
            <a:solidFill>
              <a:srgbClr val="545454"/>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13" name="TextBox 13"/>
          <p:cNvSpPr txBox="1"/>
          <p:nvPr/>
        </p:nvSpPr>
        <p:spPr>
          <a:xfrm>
            <a:off x="249305" y="5730863"/>
            <a:ext cx="8782181" cy="1077218"/>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438"/>
              </a:lnSpc>
            </a:pPr>
            <a:r>
              <a:rPr lang="en-US" sz="1150" b="1" dirty="0">
                <a:solidFill>
                  <a:srgbClr val="FFFFFF"/>
                </a:solidFill>
                <a:latin typeface="Myriad Bold"/>
                <a:ea typeface="Myriad Bold"/>
                <a:cs typeface="Myriad Bold"/>
                <a:sym typeface="Myriad Bold"/>
              </a:rPr>
              <a:t>Typically, contributions are use-it or lose-it! For the HFSA and the LFSA 2026 participants. If you do not use all of your contributions, you are eligible to carry-over a max of $680 of remaining FSA funds to the 2027 plan year. To carry-over the funds, you need re-enroll in the HFSA or the LFSA in the new year.</a:t>
            </a:r>
          </a:p>
          <a:p>
            <a:pPr algn="ctr">
              <a:lnSpc>
                <a:spcPts val="1438"/>
              </a:lnSpc>
            </a:pPr>
            <a:endParaRPr lang="en-US" sz="1400" b="1" i="1" dirty="0">
              <a:solidFill>
                <a:srgbClr val="A30042"/>
              </a:solidFill>
              <a:latin typeface="Myriad Light Italics"/>
            </a:endParaRPr>
          </a:p>
          <a:p>
            <a:pPr algn="ctr">
              <a:lnSpc>
                <a:spcPts val="1438"/>
              </a:lnSpc>
            </a:pPr>
            <a:endParaRPr lang="en-US" sz="1400" b="1" i="1" dirty="0">
              <a:solidFill>
                <a:srgbClr val="A30042"/>
              </a:solidFill>
              <a:latin typeface="Myriad Light Italics"/>
              <a:ea typeface="Calibri"/>
              <a:cs typeface="Calibri"/>
            </a:endParaRPr>
          </a:p>
          <a:p>
            <a:pPr>
              <a:lnSpc>
                <a:spcPts val="1438"/>
              </a:lnSpc>
            </a:pPr>
            <a:endParaRPr lang="en-US" sz="1198" b="1" dirty="0">
              <a:solidFill>
                <a:srgbClr val="FFFFFF"/>
              </a:solidFill>
              <a:latin typeface="Myriad Bold"/>
              <a:ea typeface="Myriad Bold"/>
              <a:cs typeface="Myriad Bold"/>
            </a:endParaRPr>
          </a:p>
        </p:txBody>
      </p:sp>
      <p:sp>
        <p:nvSpPr>
          <p:cNvPr id="14" name="Freeform 14"/>
          <p:cNvSpPr/>
          <p:nvPr/>
        </p:nvSpPr>
        <p:spPr>
          <a:xfrm>
            <a:off x="4322938" y="1941556"/>
            <a:ext cx="4035650" cy="3421760"/>
          </a:xfrm>
          <a:custGeom>
            <a:avLst/>
            <a:gdLst/>
            <a:ahLst/>
            <a:cxnLst/>
            <a:rect l="l" t="t" r="r" b="b"/>
            <a:pathLst>
              <a:path w="4304693" h="2085690">
                <a:moveTo>
                  <a:pt x="0" y="0"/>
                </a:moveTo>
                <a:lnTo>
                  <a:pt x="4304693" y="0"/>
                </a:lnTo>
                <a:lnTo>
                  <a:pt x="4304693" y="2085691"/>
                </a:lnTo>
                <a:lnTo>
                  <a:pt x="0" y="208569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5" name="Freeform 15"/>
          <p:cNvSpPr/>
          <p:nvPr/>
        </p:nvSpPr>
        <p:spPr>
          <a:xfrm>
            <a:off x="206567" y="2108093"/>
            <a:ext cx="3421760" cy="3421760"/>
          </a:xfrm>
          <a:custGeom>
            <a:avLst/>
            <a:gdLst/>
            <a:ahLst/>
            <a:cxnLst/>
            <a:rect l="l" t="t" r="r" b="b"/>
            <a:pathLst>
              <a:path w="3649877" h="3649877">
                <a:moveTo>
                  <a:pt x="0" y="0"/>
                </a:moveTo>
                <a:lnTo>
                  <a:pt x="3649877" y="0"/>
                </a:lnTo>
                <a:lnTo>
                  <a:pt x="3649877" y="3649878"/>
                </a:lnTo>
                <a:lnTo>
                  <a:pt x="0" y="364987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16" name="Group 16"/>
          <p:cNvGrpSpPr/>
          <p:nvPr/>
        </p:nvGrpSpPr>
        <p:grpSpPr>
          <a:xfrm>
            <a:off x="757957" y="4703053"/>
            <a:ext cx="601868" cy="601868"/>
            <a:chOff x="0" y="0"/>
            <a:chExt cx="855990" cy="855990"/>
          </a:xfrm>
        </p:grpSpPr>
        <p:sp>
          <p:nvSpPr>
            <p:cNvPr id="17" name="Freeform 17"/>
            <p:cNvSpPr/>
            <p:nvPr/>
          </p:nvSpPr>
          <p:spPr>
            <a:xfrm>
              <a:off x="0" y="0"/>
              <a:ext cx="855980" cy="855980"/>
            </a:xfrm>
            <a:custGeom>
              <a:avLst/>
              <a:gdLst/>
              <a:ahLst/>
              <a:cxnLst/>
              <a:rect l="l" t="t" r="r" b="b"/>
              <a:pathLst>
                <a:path w="855980" h="855980">
                  <a:moveTo>
                    <a:pt x="0" y="0"/>
                  </a:moveTo>
                  <a:lnTo>
                    <a:pt x="855980" y="0"/>
                  </a:lnTo>
                  <a:lnTo>
                    <a:pt x="855980" y="855980"/>
                  </a:lnTo>
                  <a:lnTo>
                    <a:pt x="0" y="855980"/>
                  </a:lnTo>
                  <a:lnTo>
                    <a:pt x="0" y="0"/>
                  </a:lnTo>
                  <a:close/>
                </a:path>
              </a:pathLst>
            </a:custGeom>
            <a:blipFill>
              <a:blip r:embed="rId7"/>
              <a:stretch>
                <a:fillRect r="-1" b="-1"/>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18" name="Group 18"/>
          <p:cNvGrpSpPr/>
          <p:nvPr/>
        </p:nvGrpSpPr>
        <p:grpSpPr>
          <a:xfrm>
            <a:off x="2565661" y="2944808"/>
            <a:ext cx="555248" cy="555248"/>
            <a:chOff x="0" y="0"/>
            <a:chExt cx="789686" cy="789686"/>
          </a:xfrm>
        </p:grpSpPr>
        <p:sp>
          <p:nvSpPr>
            <p:cNvPr id="19" name="Freeform 19"/>
            <p:cNvSpPr/>
            <p:nvPr/>
          </p:nvSpPr>
          <p:spPr>
            <a:xfrm>
              <a:off x="0" y="0"/>
              <a:ext cx="789686" cy="789686"/>
            </a:xfrm>
            <a:custGeom>
              <a:avLst/>
              <a:gdLst/>
              <a:ahLst/>
              <a:cxnLst/>
              <a:rect l="l" t="t" r="r" b="b"/>
              <a:pathLst>
                <a:path w="789686" h="789686">
                  <a:moveTo>
                    <a:pt x="0" y="0"/>
                  </a:moveTo>
                  <a:lnTo>
                    <a:pt x="789686" y="0"/>
                  </a:lnTo>
                  <a:lnTo>
                    <a:pt x="789686" y="789686"/>
                  </a:lnTo>
                  <a:lnTo>
                    <a:pt x="0" y="789686"/>
                  </a:lnTo>
                  <a:lnTo>
                    <a:pt x="0" y="0"/>
                  </a:lnTo>
                  <a:close/>
                </a:path>
              </a:pathLst>
            </a:custGeom>
            <a:blipFill>
              <a:blip r:embed="rId8"/>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20" name="Group 20"/>
          <p:cNvGrpSpPr/>
          <p:nvPr/>
        </p:nvGrpSpPr>
        <p:grpSpPr>
          <a:xfrm>
            <a:off x="2250881" y="2188780"/>
            <a:ext cx="1077570" cy="265568"/>
            <a:chOff x="0" y="0"/>
            <a:chExt cx="1532544" cy="377698"/>
          </a:xfrm>
        </p:grpSpPr>
        <p:sp>
          <p:nvSpPr>
            <p:cNvPr id="21" name="Freeform 21"/>
            <p:cNvSpPr/>
            <p:nvPr/>
          </p:nvSpPr>
          <p:spPr>
            <a:xfrm>
              <a:off x="0" y="0"/>
              <a:ext cx="1532509" cy="377698"/>
            </a:xfrm>
            <a:custGeom>
              <a:avLst/>
              <a:gdLst/>
              <a:ahLst/>
              <a:cxnLst/>
              <a:rect l="l" t="t" r="r" b="b"/>
              <a:pathLst>
                <a:path w="1532509" h="377698">
                  <a:moveTo>
                    <a:pt x="508" y="0"/>
                  </a:moveTo>
                  <a:lnTo>
                    <a:pt x="1532001" y="0"/>
                  </a:lnTo>
                  <a:cubicBezTo>
                    <a:pt x="1532255" y="0"/>
                    <a:pt x="1532509" y="254"/>
                    <a:pt x="1532509" y="508"/>
                  </a:cubicBezTo>
                  <a:lnTo>
                    <a:pt x="1532509" y="377190"/>
                  </a:lnTo>
                  <a:cubicBezTo>
                    <a:pt x="1532509" y="377444"/>
                    <a:pt x="1532255" y="377698"/>
                    <a:pt x="1532001" y="377698"/>
                  </a:cubicBezTo>
                  <a:lnTo>
                    <a:pt x="508" y="377698"/>
                  </a:lnTo>
                  <a:cubicBezTo>
                    <a:pt x="254" y="377698"/>
                    <a:pt x="0" y="377444"/>
                    <a:pt x="0" y="377190"/>
                  </a:cubicBezTo>
                  <a:lnTo>
                    <a:pt x="0" y="508"/>
                  </a:lnTo>
                  <a:cubicBezTo>
                    <a:pt x="0" y="254"/>
                    <a:pt x="254" y="0"/>
                    <a:pt x="508" y="0"/>
                  </a:cubicBezTo>
                  <a:moveTo>
                    <a:pt x="508" y="1651"/>
                  </a:moveTo>
                  <a:lnTo>
                    <a:pt x="508" y="508"/>
                  </a:lnTo>
                  <a:lnTo>
                    <a:pt x="1270" y="508"/>
                  </a:lnTo>
                  <a:lnTo>
                    <a:pt x="1270" y="377190"/>
                  </a:lnTo>
                  <a:lnTo>
                    <a:pt x="508" y="377190"/>
                  </a:lnTo>
                  <a:lnTo>
                    <a:pt x="508" y="376047"/>
                  </a:lnTo>
                  <a:lnTo>
                    <a:pt x="1532001" y="376047"/>
                  </a:lnTo>
                  <a:lnTo>
                    <a:pt x="1532001" y="377190"/>
                  </a:lnTo>
                  <a:lnTo>
                    <a:pt x="1531239" y="377190"/>
                  </a:lnTo>
                  <a:lnTo>
                    <a:pt x="1531239" y="508"/>
                  </a:lnTo>
                  <a:lnTo>
                    <a:pt x="1532001" y="508"/>
                  </a:lnTo>
                  <a:lnTo>
                    <a:pt x="1532001" y="1651"/>
                  </a:lnTo>
                  <a:lnTo>
                    <a:pt x="508" y="1651"/>
                  </a:lnTo>
                  <a:close/>
                </a:path>
              </a:pathLst>
            </a:custGeom>
            <a:solidFill>
              <a:srgbClr val="A6A6A6"/>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22" name="TextBox 22"/>
          <p:cNvSpPr txBox="1"/>
          <p:nvPr/>
        </p:nvSpPr>
        <p:spPr>
          <a:xfrm>
            <a:off x="2267105" y="2247696"/>
            <a:ext cx="1045095" cy="397738"/>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585"/>
              </a:lnSpc>
            </a:pPr>
            <a:r>
              <a:rPr lang="en-US" sz="1322" b="1" dirty="0">
                <a:solidFill>
                  <a:srgbClr val="FFFFFF"/>
                </a:solidFill>
                <a:latin typeface="Myriad Bold"/>
                <a:ea typeface="Myriad Bold"/>
                <a:cs typeface="Myriad Bold"/>
                <a:sym typeface="Myriad Bold"/>
              </a:rPr>
              <a:t>LIMITED FSA</a:t>
            </a:r>
          </a:p>
        </p:txBody>
      </p:sp>
      <p:grpSp>
        <p:nvGrpSpPr>
          <p:cNvPr id="23" name="Group 23"/>
          <p:cNvGrpSpPr/>
          <p:nvPr/>
        </p:nvGrpSpPr>
        <p:grpSpPr>
          <a:xfrm>
            <a:off x="2272892" y="4739088"/>
            <a:ext cx="954961" cy="529829"/>
            <a:chOff x="0" y="0"/>
            <a:chExt cx="1358167" cy="753535"/>
          </a:xfrm>
        </p:grpSpPr>
        <p:sp>
          <p:nvSpPr>
            <p:cNvPr id="24" name="Freeform 24"/>
            <p:cNvSpPr/>
            <p:nvPr/>
          </p:nvSpPr>
          <p:spPr>
            <a:xfrm>
              <a:off x="0" y="0"/>
              <a:ext cx="1358138" cy="753491"/>
            </a:xfrm>
            <a:custGeom>
              <a:avLst/>
              <a:gdLst/>
              <a:ahLst/>
              <a:cxnLst/>
              <a:rect l="l" t="t" r="r" b="b"/>
              <a:pathLst>
                <a:path w="1358138" h="753491">
                  <a:moveTo>
                    <a:pt x="0" y="0"/>
                  </a:moveTo>
                  <a:lnTo>
                    <a:pt x="1358138" y="0"/>
                  </a:lnTo>
                  <a:lnTo>
                    <a:pt x="1358138" y="753491"/>
                  </a:lnTo>
                  <a:lnTo>
                    <a:pt x="0" y="753491"/>
                  </a:lnTo>
                  <a:lnTo>
                    <a:pt x="0" y="0"/>
                  </a:lnTo>
                  <a:close/>
                </a:path>
              </a:pathLst>
            </a:custGeom>
            <a:blipFill>
              <a:blip r:embed="rId9"/>
              <a:stretch>
                <a:fillRect t="-132" r="-2" b="-138"/>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25" name="Freeform 25"/>
          <p:cNvSpPr/>
          <p:nvPr/>
        </p:nvSpPr>
        <p:spPr>
          <a:xfrm>
            <a:off x="757957" y="2936123"/>
            <a:ext cx="500603" cy="489965"/>
          </a:xfrm>
          <a:custGeom>
            <a:avLst/>
            <a:gdLst/>
            <a:ahLst/>
            <a:cxnLst/>
            <a:rect l="l" t="t" r="r" b="b"/>
            <a:pathLst>
              <a:path w="533977" h="522629">
                <a:moveTo>
                  <a:pt x="0" y="0"/>
                </a:moveTo>
                <a:lnTo>
                  <a:pt x="533977" y="0"/>
                </a:lnTo>
                <a:lnTo>
                  <a:pt x="533977" y="522630"/>
                </a:lnTo>
                <a:lnTo>
                  <a:pt x="0" y="522630"/>
                </a:lnTo>
                <a:lnTo>
                  <a:pt x="0" y="0"/>
                </a:lnTo>
                <a:close/>
              </a:path>
            </a:pathLst>
          </a:custGeom>
          <a:blipFill>
            <a:blip r:embed="rId10">
              <a:extLst>
                <a:ext uri="{96DAC541-7B7A-43D3-8B79-37D633B846F1}">
                  <asvg:svgBlip xmlns:asvg="http://schemas.microsoft.com/office/drawing/2016/SVG/main" r:embed="rId11"/>
                </a:ext>
              </a:extLst>
            </a:blip>
            <a:stretch>
              <a:fillRect l="-717" r="-717"/>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7" name="TextBox 27"/>
          <p:cNvSpPr txBox="1"/>
          <p:nvPr/>
        </p:nvSpPr>
        <p:spPr>
          <a:xfrm>
            <a:off x="4363204" y="2251119"/>
            <a:ext cx="3995384" cy="2874569"/>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499"/>
              </a:lnSpc>
            </a:pPr>
            <a:r>
              <a:rPr lang="en-US" sz="1600" b="1" dirty="0">
                <a:solidFill>
                  <a:srgbClr val="FFFFFF"/>
                </a:solidFill>
                <a:latin typeface="Myriad" panose="020B0604020202020204" charset="0"/>
                <a:ea typeface="Myriad Bold"/>
                <a:cs typeface="Myriad Bold"/>
                <a:sym typeface="Myriad Bold"/>
              </a:rPr>
              <a:t>SELECT YOUR </a:t>
            </a:r>
            <a:endParaRPr lang="en-US" sz="1600" b="1" dirty="0">
              <a:solidFill>
                <a:srgbClr val="FFFFFF"/>
              </a:solidFill>
              <a:latin typeface="Myriad" panose="020B0604020202020204" charset="0"/>
              <a:ea typeface="Myriad Bold"/>
              <a:cs typeface="Myriad Bold"/>
            </a:endParaRPr>
          </a:p>
          <a:p>
            <a:pPr algn="l">
              <a:lnSpc>
                <a:spcPts val="1499"/>
              </a:lnSpc>
            </a:pPr>
            <a:r>
              <a:rPr lang="en-US" sz="1600" b="1" dirty="0">
                <a:solidFill>
                  <a:srgbClr val="FFFFFF"/>
                </a:solidFill>
                <a:latin typeface="Myriad" panose="020B0604020202020204" charset="0"/>
                <a:ea typeface="Myriad Bold"/>
                <a:cs typeface="Myriad Bold"/>
                <a:sym typeface="Myriad Bold"/>
              </a:rPr>
              <a:t>FSA ACCOUNTS</a:t>
            </a:r>
            <a:endParaRPr lang="en-US" sz="1600" b="1" dirty="0">
              <a:solidFill>
                <a:srgbClr val="FFFFFF"/>
              </a:solidFill>
              <a:latin typeface="Myriad" panose="020B0604020202020204" charset="0"/>
              <a:ea typeface="Myriad Bold"/>
              <a:cs typeface="Myriad Bold"/>
            </a:endParaRPr>
          </a:p>
          <a:p>
            <a:pPr marL="338455" lvl="2" indent="-112395" algn="l">
              <a:lnSpc>
                <a:spcPts val="1496"/>
              </a:lnSpc>
              <a:buFont typeface="Arial"/>
              <a:buChar char="⚬"/>
            </a:pPr>
            <a:r>
              <a:rPr lang="en-US" sz="1600" b="1" dirty="0">
                <a:solidFill>
                  <a:srgbClr val="FFFFFF"/>
                </a:solidFill>
                <a:latin typeface="Myriad" panose="020B0604020202020204" charset="0"/>
                <a:ea typeface="Myriad Bold"/>
                <a:cs typeface="Myriad Bold"/>
                <a:sym typeface="Myriad Bold"/>
              </a:rPr>
              <a:t>HEALTH CARE FLEXIBLE SPENDING ACCOUNT (HFSA)</a:t>
            </a:r>
            <a:endParaRPr lang="en-US" sz="1600" b="1" dirty="0">
              <a:solidFill>
                <a:srgbClr val="FFFFFF"/>
              </a:solidFill>
              <a:latin typeface="Myriad" panose="020B0604020202020204" charset="0"/>
              <a:ea typeface="Myriad Bold"/>
              <a:cs typeface="Myriad Bold"/>
            </a:endParaRPr>
          </a:p>
          <a:p>
            <a:pPr marL="338455" lvl="2" indent="-112395" algn="l">
              <a:lnSpc>
                <a:spcPts val="1496"/>
              </a:lnSpc>
              <a:buFont typeface="Arial"/>
              <a:buChar char="⚬"/>
            </a:pPr>
            <a:r>
              <a:rPr lang="en-US" sz="1600" b="1" dirty="0">
                <a:solidFill>
                  <a:srgbClr val="FFFFFF"/>
                </a:solidFill>
                <a:latin typeface="Myriad" panose="020B0604020202020204" charset="0"/>
                <a:ea typeface="Myriad Bold"/>
                <a:cs typeface="Myriad Bold"/>
                <a:sym typeface="Myriad Bold"/>
              </a:rPr>
              <a:t>LIMITED FLEXIBLE SPENDING ACCOUNT (LFSA)</a:t>
            </a:r>
            <a:endParaRPr lang="en-US" sz="1600" b="1" dirty="0">
              <a:solidFill>
                <a:srgbClr val="FFFFFF"/>
              </a:solidFill>
              <a:latin typeface="Myriad" panose="020B0604020202020204" charset="0"/>
              <a:ea typeface="Myriad Bold"/>
              <a:cs typeface="Myriad Bold"/>
            </a:endParaRPr>
          </a:p>
          <a:p>
            <a:pPr marL="338455" lvl="2" indent="-112395" algn="l">
              <a:lnSpc>
                <a:spcPts val="1496"/>
              </a:lnSpc>
              <a:buFont typeface="Arial"/>
              <a:buChar char="⚬"/>
            </a:pPr>
            <a:r>
              <a:rPr lang="en-US" sz="1600" b="1" dirty="0">
                <a:solidFill>
                  <a:srgbClr val="FFFFFF"/>
                </a:solidFill>
                <a:latin typeface="Myriad" panose="020B0604020202020204" charset="0"/>
                <a:ea typeface="Myriad Bold"/>
                <a:cs typeface="Myriad Bold"/>
                <a:sym typeface="Myriad Bold"/>
              </a:rPr>
              <a:t>DEPENDENT CARE EXPENSE ACCOUNT</a:t>
            </a:r>
          </a:p>
          <a:p>
            <a:pPr marL="338455" lvl="2" indent="-112395" algn="l">
              <a:lnSpc>
                <a:spcPts val="1496"/>
              </a:lnSpc>
              <a:buFont typeface="Arial"/>
              <a:buChar char="⚬"/>
            </a:pPr>
            <a:endParaRPr lang="en-US" sz="1600" b="1" dirty="0">
              <a:solidFill>
                <a:srgbClr val="FFFFFF"/>
              </a:solidFill>
              <a:latin typeface="Myriad" panose="020B0604020202020204" charset="0"/>
              <a:ea typeface="Myriad Bold"/>
              <a:cs typeface="Myriad Bold"/>
              <a:sym typeface="Myriad Bold"/>
            </a:endParaRPr>
          </a:p>
          <a:p>
            <a:pPr marL="226060" lvl="2" algn="l">
              <a:lnSpc>
                <a:spcPts val="1496"/>
              </a:lnSpc>
            </a:pPr>
            <a:r>
              <a:rPr lang="en-US" sz="1600" b="1" dirty="0">
                <a:solidFill>
                  <a:srgbClr val="FFFFFF"/>
                </a:solidFill>
                <a:latin typeface="Myriad" panose="020B0604020202020204" charset="0"/>
                <a:ea typeface="Myriad Bold"/>
                <a:cs typeface="Myriad Bold"/>
                <a:sym typeface="Myriad Bold"/>
              </a:rPr>
              <a:t>You can elect the above benefits as a new or after a qualifying life event. </a:t>
            </a:r>
          </a:p>
          <a:p>
            <a:pPr marL="226060" lvl="2" algn="l">
              <a:lnSpc>
                <a:spcPts val="1496"/>
              </a:lnSpc>
            </a:pPr>
            <a:endParaRPr lang="en-US" sz="1600" b="1" dirty="0">
              <a:solidFill>
                <a:srgbClr val="FFFFFF"/>
              </a:solidFill>
              <a:latin typeface="Myriad" panose="020B0604020202020204" charset="0"/>
              <a:ea typeface="Myriad Bold"/>
              <a:cs typeface="Myriad Bold"/>
            </a:endParaRPr>
          </a:p>
          <a:p>
            <a:pPr marL="338455" lvl="2" indent="-112395" algn="l">
              <a:lnSpc>
                <a:spcPts val="1496"/>
              </a:lnSpc>
              <a:buFont typeface="Arial"/>
              <a:buChar char="⚬"/>
            </a:pPr>
            <a:r>
              <a:rPr lang="en-US" sz="1600" b="1" dirty="0">
                <a:solidFill>
                  <a:srgbClr val="FFFFFF"/>
                </a:solidFill>
                <a:latin typeface="Myriad" panose="020B0604020202020204" charset="0"/>
                <a:ea typeface="Myriad Bold"/>
                <a:cs typeface="Myriad Bold"/>
                <a:sym typeface="Myriad Bold"/>
              </a:rPr>
              <a:t>TRANSIT</a:t>
            </a:r>
          </a:p>
          <a:p>
            <a:pPr marL="226060" lvl="2" algn="l">
              <a:lnSpc>
                <a:spcPts val="1496"/>
              </a:lnSpc>
            </a:pPr>
            <a:r>
              <a:rPr lang="en-US" sz="1600" b="1" dirty="0">
                <a:solidFill>
                  <a:srgbClr val="FFFFFF"/>
                </a:solidFill>
                <a:latin typeface="Myriad" panose="020B0604020202020204" charset="0"/>
                <a:ea typeface="Myriad Bold"/>
                <a:cs typeface="Myriad Bold"/>
                <a:sym typeface="Myriad Bold"/>
              </a:rPr>
              <a:t> You can enroll in transit at anytime and make changes through out  the year.</a:t>
            </a:r>
          </a:p>
          <a:p>
            <a:pPr marL="226060" lvl="2" algn="l">
              <a:lnSpc>
                <a:spcPts val="1496"/>
              </a:lnSpc>
            </a:pPr>
            <a:endParaRPr lang="en-US" sz="1200" b="1" dirty="0">
              <a:solidFill>
                <a:srgbClr val="FFFFFF"/>
              </a:solidFill>
              <a:latin typeface="Myriad Bold"/>
              <a:ea typeface="Myriad Bold"/>
              <a:cs typeface="Myriad Bold"/>
            </a:endParaRPr>
          </a:p>
        </p:txBody>
      </p:sp>
      <p:sp>
        <p:nvSpPr>
          <p:cNvPr id="28" name="TextBox 28"/>
          <p:cNvSpPr txBox="1"/>
          <p:nvPr/>
        </p:nvSpPr>
        <p:spPr>
          <a:xfrm>
            <a:off x="280563" y="2533089"/>
            <a:ext cx="1455389" cy="602729"/>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721"/>
              </a:lnSpc>
            </a:pPr>
            <a:r>
              <a:rPr lang="en-US" sz="1200" b="1" dirty="0">
                <a:solidFill>
                  <a:srgbClr val="FFFFFF"/>
                </a:solidFill>
                <a:latin typeface="Myriad Bold"/>
                <a:ea typeface="Myriad Bold"/>
                <a:cs typeface="Myriad Bold"/>
                <a:sym typeface="Myriad Bold"/>
              </a:rPr>
              <a:t>$3,400</a:t>
            </a:r>
            <a:endParaRPr lang="en-US" sz="1230" b="1" dirty="0">
              <a:solidFill>
                <a:srgbClr val="FFFFFF"/>
              </a:solidFill>
              <a:latin typeface="Myriad Bold"/>
              <a:ea typeface="Myriad Bold"/>
              <a:cs typeface="Myriad Bold"/>
              <a:sym typeface="Myriad Bold"/>
            </a:endParaRPr>
          </a:p>
          <a:p>
            <a:pPr algn="ctr">
              <a:lnSpc>
                <a:spcPts val="1721"/>
              </a:lnSpc>
            </a:pPr>
            <a:r>
              <a:rPr lang="en-US" sz="1200" b="1" dirty="0">
                <a:solidFill>
                  <a:srgbClr val="FFFFFF"/>
                </a:solidFill>
                <a:latin typeface="Myriad Bold"/>
                <a:ea typeface="Myriad Bold"/>
                <a:cs typeface="Myriad Bold"/>
                <a:sym typeface="Myriad Bold"/>
              </a:rPr>
              <a:t>Annual Limit</a:t>
            </a:r>
            <a:endParaRPr lang="en-US" sz="1200" b="1" dirty="0">
              <a:solidFill>
                <a:srgbClr val="FFFFFF"/>
              </a:solidFill>
              <a:latin typeface="Myriad Bold"/>
              <a:ea typeface="Myriad Bold"/>
              <a:cs typeface="Myriad Bold"/>
            </a:endParaRPr>
          </a:p>
          <a:p>
            <a:pPr algn="ctr">
              <a:lnSpc>
                <a:spcPts val="1263"/>
              </a:lnSpc>
            </a:pPr>
            <a:endParaRPr lang="en-US" sz="1230" b="1" dirty="0">
              <a:solidFill>
                <a:srgbClr val="FFFFFF"/>
              </a:solidFill>
              <a:latin typeface="Myriad Bold"/>
              <a:ea typeface="Myriad Bold"/>
              <a:cs typeface="Myriad Bold"/>
              <a:sym typeface="Myriad Bold"/>
            </a:endParaRPr>
          </a:p>
        </p:txBody>
      </p:sp>
      <p:sp>
        <p:nvSpPr>
          <p:cNvPr id="29" name="TextBox 29"/>
          <p:cNvSpPr txBox="1"/>
          <p:nvPr/>
        </p:nvSpPr>
        <p:spPr>
          <a:xfrm>
            <a:off x="289499" y="2229479"/>
            <a:ext cx="1538776" cy="333425"/>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335"/>
              </a:lnSpc>
            </a:pPr>
            <a:r>
              <a:rPr lang="en-US" sz="1237" b="1" spc="14" dirty="0">
                <a:solidFill>
                  <a:srgbClr val="FFFFFF"/>
                </a:solidFill>
                <a:latin typeface="Myriad Bold"/>
                <a:ea typeface="Myriad Bold"/>
                <a:cs typeface="Myriad Bold"/>
                <a:sym typeface="Myriad Bold"/>
              </a:rPr>
              <a:t>HEALTHCARE </a:t>
            </a:r>
          </a:p>
          <a:p>
            <a:pPr algn="ctr">
              <a:lnSpc>
                <a:spcPts val="1335"/>
              </a:lnSpc>
            </a:pPr>
            <a:r>
              <a:rPr lang="en-US" sz="1237" b="1" spc="14" dirty="0">
                <a:solidFill>
                  <a:srgbClr val="FFFFFF"/>
                </a:solidFill>
                <a:latin typeface="Myriad Bold"/>
                <a:ea typeface="Myriad Bold"/>
                <a:cs typeface="Myriad Bold"/>
                <a:sym typeface="Myriad Bold"/>
              </a:rPr>
              <a:t>FSA </a:t>
            </a:r>
          </a:p>
        </p:txBody>
      </p:sp>
      <p:sp>
        <p:nvSpPr>
          <p:cNvPr id="30" name="TextBox 30"/>
          <p:cNvSpPr txBox="1"/>
          <p:nvPr/>
        </p:nvSpPr>
        <p:spPr>
          <a:xfrm>
            <a:off x="2304027" y="2437235"/>
            <a:ext cx="977497" cy="605037"/>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574"/>
              </a:lnSpc>
            </a:pPr>
            <a:r>
              <a:rPr lang="en-US" sz="1300" b="1">
                <a:solidFill>
                  <a:srgbClr val="FFFFFF"/>
                </a:solidFill>
                <a:latin typeface="Myriad Bold"/>
                <a:ea typeface="Myriad Bold"/>
                <a:cs typeface="Myriad Bold"/>
                <a:sym typeface="Myriad Bold"/>
              </a:rPr>
              <a:t>$3,400</a:t>
            </a:r>
            <a:endParaRPr lang="en-US" sz="1313" b="1">
              <a:solidFill>
                <a:srgbClr val="FFFFFF"/>
              </a:solidFill>
              <a:latin typeface="Myriad Bold"/>
              <a:ea typeface="Myriad Bold"/>
              <a:cs typeface="Myriad Bold"/>
              <a:sym typeface="Myriad Bold"/>
            </a:endParaRPr>
          </a:p>
          <a:p>
            <a:pPr algn="ctr">
              <a:lnSpc>
                <a:spcPts val="1574"/>
              </a:lnSpc>
            </a:pPr>
            <a:r>
              <a:rPr lang="en-US" sz="1313" b="1">
                <a:solidFill>
                  <a:srgbClr val="FFFFFF"/>
                </a:solidFill>
                <a:latin typeface="Myriad Bold"/>
                <a:ea typeface="Myriad Bold"/>
                <a:cs typeface="Myriad Bold"/>
                <a:sym typeface="Myriad Bold"/>
              </a:rPr>
              <a:t>Annual Limit</a:t>
            </a:r>
          </a:p>
          <a:p>
            <a:pPr algn="ctr">
              <a:lnSpc>
                <a:spcPts val="1574"/>
              </a:lnSpc>
            </a:pPr>
            <a:endParaRPr lang="en-US" sz="1313" b="1">
              <a:solidFill>
                <a:srgbClr val="FFFFFF"/>
              </a:solidFill>
              <a:latin typeface="Myriad Bold"/>
              <a:ea typeface="Myriad Bold"/>
              <a:cs typeface="Myriad Bold"/>
              <a:sym typeface="Myriad Bold"/>
            </a:endParaRPr>
          </a:p>
        </p:txBody>
      </p:sp>
      <p:sp>
        <p:nvSpPr>
          <p:cNvPr id="31" name="TextBox 31"/>
          <p:cNvSpPr txBox="1"/>
          <p:nvPr/>
        </p:nvSpPr>
        <p:spPr>
          <a:xfrm>
            <a:off x="221977" y="4276687"/>
            <a:ext cx="1572562" cy="602601"/>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574"/>
              </a:lnSpc>
            </a:pPr>
            <a:r>
              <a:rPr lang="en-US" sz="1300" b="1" dirty="0">
                <a:solidFill>
                  <a:srgbClr val="FFFFFF"/>
                </a:solidFill>
                <a:latin typeface="Myriad Bold"/>
                <a:ea typeface="Myriad Bold"/>
                <a:cs typeface="Myriad Bold"/>
                <a:sym typeface="Myriad Bold"/>
              </a:rPr>
              <a:t>$7,500 </a:t>
            </a:r>
          </a:p>
          <a:p>
            <a:pPr algn="ctr">
              <a:lnSpc>
                <a:spcPts val="1574"/>
              </a:lnSpc>
            </a:pPr>
            <a:r>
              <a:rPr lang="en-US" sz="1300" b="1" dirty="0">
                <a:solidFill>
                  <a:srgbClr val="FFFFFF"/>
                </a:solidFill>
                <a:latin typeface="Myriad Bold"/>
                <a:ea typeface="Myriad Bold"/>
                <a:cs typeface="Myriad Bold"/>
                <a:sym typeface="Myriad Bold"/>
              </a:rPr>
              <a:t>Annual Limit</a:t>
            </a:r>
            <a:endParaRPr lang="en-US" sz="1300" b="1" dirty="0">
              <a:solidFill>
                <a:srgbClr val="FFFFFF"/>
              </a:solidFill>
              <a:latin typeface="Myriad Bold"/>
              <a:ea typeface="Myriad Bold"/>
              <a:cs typeface="Myriad Bold"/>
            </a:endParaRPr>
          </a:p>
          <a:p>
            <a:pPr algn="ctr">
              <a:lnSpc>
                <a:spcPts val="1574"/>
              </a:lnSpc>
            </a:pPr>
            <a:endParaRPr lang="en-US" sz="1313" b="1" dirty="0">
              <a:solidFill>
                <a:srgbClr val="FFFFFF"/>
              </a:solidFill>
              <a:latin typeface="Myriad Bold"/>
              <a:ea typeface="Myriad Bold"/>
              <a:cs typeface="Myriad Bold"/>
              <a:sym typeface="Myriad Bold"/>
            </a:endParaRPr>
          </a:p>
        </p:txBody>
      </p:sp>
      <p:sp>
        <p:nvSpPr>
          <p:cNvPr id="32" name="TextBox 32"/>
          <p:cNvSpPr txBox="1"/>
          <p:nvPr/>
        </p:nvSpPr>
        <p:spPr>
          <a:xfrm>
            <a:off x="370122" y="4030574"/>
            <a:ext cx="1342186" cy="438518"/>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777"/>
              </a:lnSpc>
            </a:pPr>
            <a:r>
              <a:rPr lang="en-US" sz="1184" b="1" dirty="0">
                <a:solidFill>
                  <a:srgbClr val="FFFFFF"/>
                </a:solidFill>
                <a:latin typeface="Myriad Bold"/>
                <a:ea typeface="Myriad Bold"/>
                <a:cs typeface="Myriad Bold"/>
                <a:sym typeface="Myriad Bold"/>
              </a:rPr>
              <a:t>DEPENDENT CARE</a:t>
            </a:r>
          </a:p>
        </p:txBody>
      </p:sp>
      <p:sp>
        <p:nvSpPr>
          <p:cNvPr id="33" name="TextBox 33"/>
          <p:cNvSpPr txBox="1"/>
          <p:nvPr/>
        </p:nvSpPr>
        <p:spPr>
          <a:xfrm>
            <a:off x="2406919" y="4185746"/>
            <a:ext cx="686908" cy="397481"/>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581"/>
              </a:lnSpc>
            </a:pPr>
            <a:r>
              <a:rPr lang="en-US" sz="1316" b="1" dirty="0">
                <a:solidFill>
                  <a:srgbClr val="FFFFFF"/>
                </a:solidFill>
                <a:latin typeface="Myriad Bold"/>
                <a:ea typeface="Myriad Bold"/>
                <a:cs typeface="Myriad Bold"/>
                <a:sym typeface="Myriad Bold"/>
              </a:rPr>
              <a:t>TRANSIT</a:t>
            </a:r>
          </a:p>
        </p:txBody>
      </p:sp>
      <p:sp>
        <p:nvSpPr>
          <p:cNvPr id="34" name="TextBox 34"/>
          <p:cNvSpPr txBox="1"/>
          <p:nvPr/>
        </p:nvSpPr>
        <p:spPr>
          <a:xfrm>
            <a:off x="1987110" y="4390867"/>
            <a:ext cx="1526526" cy="192360"/>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549"/>
              </a:lnSpc>
            </a:pPr>
            <a:r>
              <a:rPr lang="en-US" sz="1250" b="1" dirty="0">
                <a:solidFill>
                  <a:srgbClr val="FFFFFF"/>
                </a:solidFill>
                <a:latin typeface="Myriad Bold"/>
                <a:ea typeface="Myriad Bold"/>
                <a:cs typeface="Myriad Bold"/>
                <a:sym typeface="Myriad Bold"/>
              </a:rPr>
              <a:t>$340 Per Month</a:t>
            </a:r>
          </a:p>
        </p:txBody>
      </p:sp>
    </p:spTree>
    <p:extLst>
      <p:ext uri="{BB962C8B-B14F-4D97-AF65-F5344CB8AC3E}">
        <p14:creationId xmlns:p14="http://schemas.microsoft.com/office/powerpoint/2010/main" val="4130935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907366" y="2347928"/>
            <a:ext cx="6858000" cy="2162145"/>
            <a:chOff x="0" y="0"/>
            <a:chExt cx="9753600" cy="3075051"/>
          </a:xfrm>
        </p:grpSpPr>
        <p:sp>
          <p:nvSpPr>
            <p:cNvPr id="3" name="Freeform 3"/>
            <p:cNvSpPr/>
            <p:nvPr/>
          </p:nvSpPr>
          <p:spPr>
            <a:xfrm>
              <a:off x="0" y="0"/>
              <a:ext cx="9753600" cy="3075051"/>
            </a:xfrm>
            <a:custGeom>
              <a:avLst/>
              <a:gdLst/>
              <a:ahLst/>
              <a:cxnLst/>
              <a:rect l="l" t="t" r="r" b="b"/>
              <a:pathLst>
                <a:path w="9753600" h="3075051">
                  <a:moveTo>
                    <a:pt x="0" y="0"/>
                  </a:moveTo>
                  <a:lnTo>
                    <a:pt x="9753600" y="0"/>
                  </a:lnTo>
                  <a:lnTo>
                    <a:pt x="9753600" y="3075051"/>
                  </a:lnTo>
                  <a:lnTo>
                    <a:pt x="0" y="3075051"/>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rot="5400000">
            <a:off x="-1906801" y="2447315"/>
            <a:ext cx="6858000" cy="1963371"/>
            <a:chOff x="0" y="0"/>
            <a:chExt cx="9753600" cy="2792349"/>
          </a:xfrm>
        </p:grpSpPr>
        <p:sp>
          <p:nvSpPr>
            <p:cNvPr id="5" name="Freeform 5"/>
            <p:cNvSpPr/>
            <p:nvPr/>
          </p:nvSpPr>
          <p:spPr>
            <a:xfrm>
              <a:off x="0" y="0"/>
              <a:ext cx="9753600" cy="2792349"/>
            </a:xfrm>
            <a:custGeom>
              <a:avLst/>
              <a:gdLst/>
              <a:ahLst/>
              <a:cxnLst/>
              <a:rect l="l" t="t" r="r" b="b"/>
              <a:pathLst>
                <a:path w="9753600" h="2792349">
                  <a:moveTo>
                    <a:pt x="0" y="0"/>
                  </a:moveTo>
                  <a:lnTo>
                    <a:pt x="9753600" y="0"/>
                  </a:lnTo>
                  <a:lnTo>
                    <a:pt x="9753600" y="2792349"/>
                  </a:lnTo>
                  <a:lnTo>
                    <a:pt x="0" y="2792349"/>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6" name="TextBox 6"/>
          <p:cNvSpPr txBox="1"/>
          <p:nvPr/>
        </p:nvSpPr>
        <p:spPr>
          <a:xfrm>
            <a:off x="2838166" y="2020512"/>
            <a:ext cx="5477135" cy="2423740"/>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3238"/>
              </a:lnSpc>
            </a:pPr>
            <a:r>
              <a:rPr lang="en-US" sz="2698" b="1" dirty="0">
                <a:solidFill>
                  <a:srgbClr val="000000"/>
                </a:solidFill>
                <a:latin typeface="Myriad Bold"/>
                <a:ea typeface="Myriad Bold"/>
                <a:cs typeface="Myriad Bold"/>
                <a:sym typeface="Myriad Bold"/>
              </a:rPr>
              <a:t>Ancillary Benefits</a:t>
            </a:r>
          </a:p>
          <a:p>
            <a:pPr algn="ctr">
              <a:lnSpc>
                <a:spcPts val="3238"/>
              </a:lnSpc>
            </a:pPr>
            <a:r>
              <a:rPr lang="en-US" sz="2698" b="1" dirty="0">
                <a:solidFill>
                  <a:srgbClr val="000000"/>
                </a:solidFill>
                <a:latin typeface="Myriad Bold"/>
                <a:ea typeface="Myriad Bold"/>
                <a:cs typeface="Myriad Bold"/>
                <a:sym typeface="Myriad Bold"/>
              </a:rPr>
              <a:t>Retirement</a:t>
            </a:r>
            <a:endParaRPr lang="en-US" dirty="0"/>
          </a:p>
          <a:p>
            <a:pPr algn="ctr">
              <a:lnSpc>
                <a:spcPts val="3238"/>
              </a:lnSpc>
            </a:pPr>
            <a:r>
              <a:rPr lang="en-US" sz="2650" b="1" dirty="0">
                <a:solidFill>
                  <a:srgbClr val="000000"/>
                </a:solidFill>
                <a:latin typeface="Myriad Bold"/>
                <a:ea typeface="Myriad Bold"/>
                <a:cs typeface="Myriad Bold"/>
                <a:sym typeface="Myriad Bold"/>
              </a:rPr>
              <a:t>Life &amp; Disability</a:t>
            </a:r>
            <a:endParaRPr lang="en-US" sz="2650" b="1" dirty="0">
              <a:solidFill>
                <a:srgbClr val="000000"/>
              </a:solidFill>
              <a:latin typeface="Myriad Bold"/>
              <a:ea typeface="Myriad Bold"/>
              <a:cs typeface="Myriad Bold"/>
            </a:endParaRPr>
          </a:p>
          <a:p>
            <a:pPr algn="ctr">
              <a:lnSpc>
                <a:spcPts val="3238"/>
              </a:lnSpc>
            </a:pPr>
            <a:r>
              <a:rPr lang="en-US" sz="2650" b="1" dirty="0">
                <a:solidFill>
                  <a:srgbClr val="000000"/>
                </a:solidFill>
                <a:latin typeface="Myriad Bold"/>
                <a:ea typeface="Myriad Bold"/>
                <a:cs typeface="Myriad Bold"/>
                <a:sym typeface="Myriad Bold"/>
              </a:rPr>
              <a:t>Accident</a:t>
            </a:r>
            <a:endParaRPr lang="en-US" sz="2650" b="1" dirty="0">
              <a:solidFill>
                <a:srgbClr val="000000"/>
              </a:solidFill>
              <a:latin typeface="Myriad Bold"/>
              <a:ea typeface="Myriad Bold"/>
              <a:cs typeface="Myriad Bold"/>
            </a:endParaRPr>
          </a:p>
          <a:p>
            <a:pPr algn="ctr">
              <a:lnSpc>
                <a:spcPts val="3238"/>
              </a:lnSpc>
            </a:pPr>
            <a:r>
              <a:rPr lang="en-US" sz="2650" b="1" dirty="0">
                <a:solidFill>
                  <a:srgbClr val="000000"/>
                </a:solidFill>
                <a:latin typeface="Myriad Bold"/>
                <a:ea typeface="Myriad Bold"/>
                <a:cs typeface="Myriad Bold"/>
                <a:sym typeface="Myriad Bold"/>
              </a:rPr>
              <a:t>Critical Illness</a:t>
            </a:r>
            <a:endParaRPr lang="en-US" sz="2650" b="1" dirty="0">
              <a:solidFill>
                <a:srgbClr val="000000"/>
              </a:solidFill>
              <a:latin typeface="Myriad Bold"/>
              <a:ea typeface="Myriad Bold"/>
              <a:cs typeface="Myriad Bold"/>
            </a:endParaRPr>
          </a:p>
          <a:p>
            <a:pPr algn="l">
              <a:lnSpc>
                <a:spcPts val="2916"/>
              </a:lnSpc>
            </a:pPr>
            <a:endParaRPr lang="en-US" sz="2698" b="1" dirty="0">
              <a:solidFill>
                <a:srgbClr val="000000"/>
              </a:solidFill>
              <a:latin typeface="Myriad Bold"/>
              <a:ea typeface="Myriad Bold"/>
              <a:cs typeface="Myriad Bold"/>
              <a:sym typeface="Myriad Bold"/>
            </a:endParaRPr>
          </a:p>
        </p:txBody>
      </p:sp>
      <p:sp>
        <p:nvSpPr>
          <p:cNvPr id="9" name="Freeform 14">
            <a:extLst>
              <a:ext uri="{FF2B5EF4-FFF2-40B4-BE49-F238E27FC236}">
                <a16:creationId xmlns:a16="http://schemas.microsoft.com/office/drawing/2014/main" id="{D475D174-E84D-58F6-6283-58BBA2A2B187}"/>
              </a:ext>
            </a:extLst>
          </p:cNvPr>
          <p:cNvSpPr/>
          <p:nvPr/>
        </p:nvSpPr>
        <p:spPr>
          <a:xfrm>
            <a:off x="626808" y="1136467"/>
            <a:ext cx="1820910" cy="2140732"/>
          </a:xfrm>
          <a:custGeom>
            <a:avLst/>
            <a:gdLst/>
            <a:ahLst/>
            <a:cxnLst/>
            <a:rect l="l" t="t" r="r" b="b"/>
            <a:pathLst>
              <a:path w="2095662" h="2636172">
                <a:moveTo>
                  <a:pt x="0" y="0"/>
                </a:moveTo>
                <a:lnTo>
                  <a:pt x="2095662" y="0"/>
                </a:lnTo>
                <a:lnTo>
                  <a:pt x="2095662" y="2636172"/>
                </a:lnTo>
                <a:lnTo>
                  <a:pt x="0" y="263617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Tree>
    <p:extLst>
      <p:ext uri="{BB962C8B-B14F-4D97-AF65-F5344CB8AC3E}">
        <p14:creationId xmlns:p14="http://schemas.microsoft.com/office/powerpoint/2010/main" val="3045389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6" y="369371"/>
            <a:ext cx="9124035" cy="503965"/>
            <a:chOff x="0" y="0"/>
            <a:chExt cx="13004800" cy="2321052"/>
          </a:xfrm>
        </p:grpSpPr>
        <p:sp>
          <p:nvSpPr>
            <p:cNvPr id="3" name="Freeform 3"/>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10" name="TextBox 10"/>
          <p:cNvSpPr txBox="1"/>
          <p:nvPr/>
        </p:nvSpPr>
        <p:spPr>
          <a:xfrm>
            <a:off x="290302" y="156910"/>
            <a:ext cx="6562287" cy="587173"/>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98" b="1" spc="33">
                <a:solidFill>
                  <a:srgbClr val="FFFFFF"/>
                </a:solidFill>
                <a:latin typeface="Myriad Bold"/>
                <a:ea typeface="Myriad Bold"/>
                <a:cs typeface="Myriad Bold"/>
                <a:sym typeface="Myriad Bold"/>
              </a:rPr>
              <a:t>Retirement Plan – Transamerica 403(B)</a:t>
            </a:r>
          </a:p>
        </p:txBody>
      </p:sp>
      <p:sp>
        <p:nvSpPr>
          <p:cNvPr id="14" name="Text Placeholder 2">
            <a:extLst>
              <a:ext uri="{FF2B5EF4-FFF2-40B4-BE49-F238E27FC236}">
                <a16:creationId xmlns:a16="http://schemas.microsoft.com/office/drawing/2014/main" id="{C276D28B-1D09-62CF-716F-FDA3544388C3}"/>
              </a:ext>
            </a:extLst>
          </p:cNvPr>
          <p:cNvSpPr>
            <a:spLocks noGrp="1"/>
          </p:cNvSpPr>
          <p:nvPr/>
        </p:nvSpPr>
        <p:spPr>
          <a:xfrm>
            <a:off x="17463" y="947175"/>
            <a:ext cx="5914540" cy="500325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77470" marR="0" lvl="0" indent="0" algn="l" rtl="0" eaLnBrk="1" hangingPunct="1">
              <a:lnSpc>
                <a:spcPct val="110000"/>
              </a:lnSpc>
              <a:spcBef>
                <a:spcPts val="600"/>
              </a:spcBef>
              <a:spcAft>
                <a:spcPts val="0"/>
              </a:spcAft>
              <a:buClr>
                <a:schemeClr val="accent4"/>
              </a:buClr>
              <a:buSzPts val="2380"/>
              <a:buFont typeface="Noto Sans Symbols"/>
              <a:buNone/>
              <a:defRPr sz="3600" b="0" i="0" u="none" strike="noStrike" cap="none">
                <a:solidFill>
                  <a:schemeClr val="accent1"/>
                </a:solidFill>
                <a:latin typeface="Poppins"/>
                <a:ea typeface="Poppins"/>
                <a:cs typeface="Poppins"/>
                <a:sym typeface="Poppins"/>
              </a:defRPr>
            </a:lvl1pPr>
            <a:lvl2pPr marL="556260" marR="0" lvl="1" indent="0" algn="l" rtl="0" eaLnBrk="1" hangingPunct="1">
              <a:lnSpc>
                <a:spcPct val="110000"/>
              </a:lnSpc>
              <a:spcBef>
                <a:spcPts val="600"/>
              </a:spcBef>
              <a:spcAft>
                <a:spcPts val="0"/>
              </a:spcAft>
              <a:buClr>
                <a:srgbClr val="4A789F"/>
              </a:buClr>
              <a:buSzPts val="2040"/>
              <a:buFont typeface="Courier New"/>
              <a:buNone/>
              <a:defRPr sz="2040" b="0" i="0" u="none" strike="noStrike" cap="none">
                <a:solidFill>
                  <a:srgbClr val="4A789F"/>
                </a:solidFill>
                <a:latin typeface="Poppins"/>
                <a:ea typeface="Poppins"/>
                <a:cs typeface="Poppins"/>
                <a:sym typeface="Poppins"/>
              </a:defRPr>
            </a:lvl2pPr>
            <a:lvl3pPr marL="1035050" marR="0" lvl="2" indent="0" algn="l" rtl="0" eaLnBrk="1" hangingPunct="1">
              <a:lnSpc>
                <a:spcPct val="110000"/>
              </a:lnSpc>
              <a:spcBef>
                <a:spcPts val="600"/>
              </a:spcBef>
              <a:spcAft>
                <a:spcPts val="0"/>
              </a:spcAft>
              <a:buClr>
                <a:srgbClr val="4A789F"/>
              </a:buClr>
              <a:buSzPts val="1700"/>
              <a:buFont typeface="Arial"/>
              <a:buNone/>
              <a:defRPr sz="1700" b="0" i="0" u="none" strike="noStrike" cap="none">
                <a:solidFill>
                  <a:srgbClr val="4A789F"/>
                </a:solidFill>
                <a:latin typeface="Poppins"/>
                <a:ea typeface="Poppins"/>
                <a:cs typeface="Poppins"/>
                <a:sym typeface="Poppins"/>
              </a:defRPr>
            </a:lvl3pPr>
            <a:lvl4pPr marL="1503045" marR="0" lvl="3" indent="0" algn="l" rtl="0" eaLnBrk="1" hangingPunct="1">
              <a:lnSpc>
                <a:spcPct val="110000"/>
              </a:lnSpc>
              <a:spcBef>
                <a:spcPts val="600"/>
              </a:spcBef>
              <a:spcAft>
                <a:spcPts val="0"/>
              </a:spcAft>
              <a:buClr>
                <a:srgbClr val="4A789F"/>
              </a:buClr>
              <a:buSzPts val="1530"/>
              <a:buFont typeface="Noto Sans Symbols"/>
              <a:buNone/>
              <a:defRPr sz="1530" b="0" i="0" u="none" strike="noStrike" cap="none">
                <a:solidFill>
                  <a:srgbClr val="4A789F"/>
                </a:solidFill>
                <a:latin typeface="Poppins"/>
                <a:ea typeface="Poppins"/>
                <a:cs typeface="Poppins"/>
                <a:sym typeface="Poppins"/>
              </a:defRPr>
            </a:lvl4pPr>
            <a:lvl5pPr marL="1960246" marR="0" lvl="4" indent="0" algn="l" rtl="0" eaLnBrk="1" hangingPunct="1">
              <a:lnSpc>
                <a:spcPct val="110000"/>
              </a:lnSpc>
              <a:spcBef>
                <a:spcPts val="600"/>
              </a:spcBef>
              <a:spcAft>
                <a:spcPts val="0"/>
              </a:spcAft>
              <a:buClr>
                <a:srgbClr val="4A789F"/>
              </a:buClr>
              <a:buSzPts val="1530"/>
              <a:buFont typeface="Courier New"/>
              <a:buNone/>
              <a:defRPr sz="1530" b="0" i="0" u="none" strike="noStrike" cap="none">
                <a:solidFill>
                  <a:srgbClr val="4A789F"/>
                </a:solidFill>
                <a:latin typeface="Poppins"/>
                <a:ea typeface="Poppins"/>
                <a:cs typeface="Poppins"/>
                <a:sym typeface="Poppins"/>
              </a:defRPr>
            </a:lvl5pPr>
            <a:lvl6pPr marL="2743200" marR="0" lvl="5" indent="-325754" algn="l" rtl="0" eaLnBrk="1" hangingPunct="1">
              <a:lnSpc>
                <a:spcPct val="90000"/>
              </a:lnSpc>
              <a:spcBef>
                <a:spcPts val="600"/>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6pPr>
            <a:lvl7pPr marL="3200400" marR="0" lvl="6" indent="-325754" algn="l" rtl="0" eaLnBrk="1" hangingPunct="1">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7pPr>
            <a:lvl8pPr marL="3657600" marR="0" lvl="7" indent="-325754" algn="l" rtl="0" eaLnBrk="1" hangingPunct="1">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8pPr>
            <a:lvl9pPr marL="4114800" marR="0" lvl="8" indent="-325754" algn="l" rtl="0" eaLnBrk="1" hangingPunct="1">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9pPr>
          </a:lstStyle>
          <a:p>
            <a:r>
              <a:rPr lang="en-US" sz="2000" b="1">
                <a:solidFill>
                  <a:schemeClr val="tx1"/>
                </a:solidFill>
                <a:latin typeface="Myriad" panose="020B0604020202020204" charset="0"/>
              </a:rPr>
              <a:t>University Contributions</a:t>
            </a:r>
          </a:p>
          <a:p>
            <a:pPr marL="420370" indent="-342900">
              <a:buFont typeface="Arial" panose="020B0604020202020204" pitchFamily="34" charset="0"/>
              <a:buChar char="•"/>
            </a:pPr>
            <a:r>
              <a:rPr lang="en-US" sz="1800">
                <a:solidFill>
                  <a:schemeClr val="tx1"/>
                </a:solidFill>
                <a:latin typeface="Myriad" panose="020B0604020202020204" charset="0"/>
              </a:rPr>
              <a:t>5% automatic University contribution after your first anniversary</a:t>
            </a:r>
          </a:p>
          <a:p>
            <a:pPr marL="420370" indent="-342900">
              <a:buFont typeface="Arial" panose="020B0604020202020204" pitchFamily="34" charset="0"/>
              <a:buChar char="•"/>
            </a:pPr>
            <a:r>
              <a:rPr lang="en-US" sz="1800">
                <a:solidFill>
                  <a:schemeClr val="tx1"/>
                </a:solidFill>
                <a:latin typeface="Myriad" panose="020B0604020202020204" charset="0"/>
              </a:rPr>
              <a:t>Up to 5% matching contribution when you contribute</a:t>
            </a:r>
          </a:p>
          <a:p>
            <a:pPr marL="420370" indent="-342900">
              <a:buFont typeface="Arial" panose="020B0604020202020204" pitchFamily="34" charset="0"/>
              <a:buChar char="•"/>
            </a:pPr>
            <a:r>
              <a:rPr lang="en-US" sz="1800">
                <a:solidFill>
                  <a:schemeClr val="tx1"/>
                </a:solidFill>
                <a:latin typeface="Myriad" panose="020B0604020202020204" charset="0"/>
              </a:rPr>
              <a:t>Total possible University contribution: 10%</a:t>
            </a:r>
          </a:p>
          <a:p>
            <a:pPr algn="ctr"/>
            <a:r>
              <a:rPr lang="en-US" sz="1400" b="1">
                <a:solidFill>
                  <a:schemeClr val="tx1"/>
                </a:solidFill>
                <a:latin typeface="Myriad"/>
              </a:rPr>
              <a:t>Employer contributions are traditional pre-tax contributions only (not Roth)</a:t>
            </a:r>
          </a:p>
          <a:p>
            <a:r>
              <a:rPr lang="en-US" sz="2000" b="1">
                <a:solidFill>
                  <a:schemeClr val="tx1"/>
                </a:solidFill>
                <a:latin typeface="Myriad" panose="020B0604020202020204" charset="0"/>
              </a:rPr>
              <a:t>Vesting</a:t>
            </a:r>
          </a:p>
          <a:p>
            <a:pPr marL="420370" indent="-342900">
              <a:buFont typeface="Arial" panose="020B0604020202020204" pitchFamily="34" charset="0"/>
              <a:buChar char="•"/>
            </a:pPr>
            <a:r>
              <a:rPr lang="en-US" sz="1800">
                <a:solidFill>
                  <a:schemeClr val="tx1"/>
                </a:solidFill>
                <a:latin typeface="Myriad" panose="020B0604020202020204" charset="0"/>
              </a:rPr>
              <a:t>Employee contributions: Always 100% vested</a:t>
            </a:r>
          </a:p>
          <a:p>
            <a:pPr marL="420370" indent="-342900">
              <a:buClr>
                <a:srgbClr val="8064A2"/>
              </a:buClr>
              <a:buSzPts val="2380"/>
              <a:buFont typeface="Arial" panose="020B0604020202020204" pitchFamily="34" charset="0"/>
              <a:buChar char="•"/>
            </a:pPr>
            <a:r>
              <a:rPr lang="en-US" sz="1800">
                <a:solidFill>
                  <a:schemeClr val="tx1"/>
                </a:solidFill>
                <a:latin typeface="Myriad"/>
              </a:rPr>
              <a:t>University contributions:</a:t>
            </a:r>
          </a:p>
          <a:p>
            <a:pPr marL="420370" indent="-342900">
              <a:buFont typeface="Arial" panose="020B0604020202020204" pitchFamily="34" charset="0"/>
              <a:buChar char="•"/>
            </a:pPr>
            <a:r>
              <a:rPr lang="en-US" sz="1800">
                <a:solidFill>
                  <a:schemeClr val="tx1"/>
                </a:solidFill>
                <a:latin typeface="Myriad" panose="020B0604020202020204" charset="0"/>
              </a:rPr>
              <a:t>50% vested between your 1st and 2nd anniversary</a:t>
            </a:r>
          </a:p>
          <a:p>
            <a:pPr marL="420370" indent="-342900">
              <a:buFont typeface="Arial" panose="020B0604020202020204" pitchFamily="34" charset="0"/>
              <a:buChar char="•"/>
            </a:pPr>
            <a:r>
              <a:rPr lang="en-US" sz="1800">
                <a:solidFill>
                  <a:schemeClr val="tx1"/>
                </a:solidFill>
                <a:latin typeface="Myriad" panose="020B0604020202020204" charset="0"/>
              </a:rPr>
              <a:t>100% vested after your 2nd anniversary</a:t>
            </a:r>
          </a:p>
          <a:p>
            <a:endParaRPr lang="en-US" sz="1800">
              <a:solidFill>
                <a:schemeClr val="tx1"/>
              </a:solidFill>
              <a:latin typeface="Myriad" panose="020B0604020202020204" charset="0"/>
            </a:endParaRPr>
          </a:p>
          <a:p>
            <a:pPr algn="ctr"/>
            <a:endParaRPr lang="en-US" sz="1000" b="1">
              <a:solidFill>
                <a:srgbClr val="520B09"/>
              </a:solidFill>
              <a:latin typeface="Myriad" panose="020B0604020202020204" charset="0"/>
            </a:endParaRPr>
          </a:p>
        </p:txBody>
      </p:sp>
      <p:sp>
        <p:nvSpPr>
          <p:cNvPr id="15" name="Text Placeholder 3">
            <a:extLst>
              <a:ext uri="{FF2B5EF4-FFF2-40B4-BE49-F238E27FC236}">
                <a16:creationId xmlns:a16="http://schemas.microsoft.com/office/drawing/2014/main" id="{8FB1EFAD-5F74-73C8-BCDF-7014814689A8}"/>
              </a:ext>
            </a:extLst>
          </p:cNvPr>
          <p:cNvSpPr>
            <a:spLocks noGrp="1"/>
          </p:cNvSpPr>
          <p:nvPr/>
        </p:nvSpPr>
        <p:spPr>
          <a:xfrm>
            <a:off x="6258768" y="1496370"/>
            <a:ext cx="2766832" cy="3632293"/>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77470" marR="0" lvl="0" indent="0" algn="l" rtl="0" eaLnBrk="1" hangingPunct="1">
              <a:lnSpc>
                <a:spcPct val="110000"/>
              </a:lnSpc>
              <a:spcBef>
                <a:spcPts val="600"/>
              </a:spcBef>
              <a:spcAft>
                <a:spcPts val="0"/>
              </a:spcAft>
              <a:buClr>
                <a:schemeClr val="accent4"/>
              </a:buClr>
              <a:buSzPts val="2380"/>
              <a:buFont typeface="Noto Sans Symbols"/>
              <a:buNone/>
              <a:defRPr sz="2800" b="0" i="0" u="none" strike="noStrike" cap="none">
                <a:solidFill>
                  <a:schemeClr val="accent1"/>
                </a:solidFill>
                <a:latin typeface="Poppins"/>
                <a:ea typeface="Poppins"/>
                <a:cs typeface="Poppins"/>
                <a:sym typeface="Poppins"/>
              </a:defRPr>
            </a:lvl1pPr>
            <a:lvl2pPr marL="556260" marR="0" lvl="1" indent="0" algn="l" rtl="0" eaLnBrk="1" hangingPunct="1">
              <a:lnSpc>
                <a:spcPct val="110000"/>
              </a:lnSpc>
              <a:spcBef>
                <a:spcPts val="600"/>
              </a:spcBef>
              <a:spcAft>
                <a:spcPts val="0"/>
              </a:spcAft>
              <a:buClr>
                <a:srgbClr val="4A789F"/>
              </a:buClr>
              <a:buSzPts val="2040"/>
              <a:buFont typeface="Courier New"/>
              <a:buNone/>
              <a:defRPr sz="1800" b="0" i="0" u="none" strike="noStrike" cap="none">
                <a:solidFill>
                  <a:schemeClr val="accent1"/>
                </a:solidFill>
                <a:latin typeface="Poppins"/>
                <a:ea typeface="Poppins"/>
                <a:cs typeface="Poppins"/>
                <a:sym typeface="Poppins"/>
              </a:defRPr>
            </a:lvl2pPr>
            <a:lvl3pPr marL="1035050" marR="0" lvl="2" indent="0" algn="l" rtl="0" eaLnBrk="1" hangingPunct="1">
              <a:lnSpc>
                <a:spcPct val="110000"/>
              </a:lnSpc>
              <a:spcBef>
                <a:spcPts val="600"/>
              </a:spcBef>
              <a:spcAft>
                <a:spcPts val="0"/>
              </a:spcAft>
              <a:buClr>
                <a:srgbClr val="4A789F"/>
              </a:buClr>
              <a:buSzPts val="1700"/>
              <a:buFont typeface="Arial"/>
              <a:buNone/>
              <a:defRPr sz="1400" b="0" i="0" u="none" strike="noStrike" cap="none">
                <a:solidFill>
                  <a:schemeClr val="accent1"/>
                </a:solidFill>
                <a:latin typeface="Poppins"/>
                <a:ea typeface="Poppins"/>
                <a:cs typeface="Poppins"/>
                <a:sym typeface="Poppins"/>
              </a:defRPr>
            </a:lvl3pPr>
            <a:lvl4pPr marL="1828800" marR="0" lvl="3" indent="-325755" algn="l" rtl="0" eaLnBrk="1" hangingPunct="1">
              <a:lnSpc>
                <a:spcPct val="110000"/>
              </a:lnSpc>
              <a:spcBef>
                <a:spcPts val="600"/>
              </a:spcBef>
              <a:spcAft>
                <a:spcPts val="0"/>
              </a:spcAft>
              <a:buClr>
                <a:srgbClr val="4A789F"/>
              </a:buClr>
              <a:buSzPts val="1530"/>
              <a:buFont typeface="Noto Sans Symbols"/>
              <a:buChar char="▪"/>
              <a:defRPr sz="1530" b="0" i="0" u="none" strike="noStrike" cap="none">
                <a:solidFill>
                  <a:srgbClr val="4A789F"/>
                </a:solidFill>
                <a:latin typeface="Poppins"/>
                <a:ea typeface="Poppins"/>
                <a:cs typeface="Poppins"/>
                <a:sym typeface="Poppins"/>
              </a:defRPr>
            </a:lvl4pPr>
            <a:lvl5pPr marL="2286000" marR="0" lvl="4" indent="-325754" algn="l" rtl="0" eaLnBrk="1" hangingPunct="1">
              <a:lnSpc>
                <a:spcPct val="110000"/>
              </a:lnSpc>
              <a:spcBef>
                <a:spcPts val="600"/>
              </a:spcBef>
              <a:spcAft>
                <a:spcPts val="0"/>
              </a:spcAft>
              <a:buClr>
                <a:srgbClr val="4A789F"/>
              </a:buClr>
              <a:buSzPts val="1530"/>
              <a:buFont typeface="Courier New"/>
              <a:buChar char="o"/>
              <a:defRPr sz="1530" b="0" i="0" u="none" strike="noStrike" cap="none">
                <a:solidFill>
                  <a:srgbClr val="4A789F"/>
                </a:solidFill>
                <a:latin typeface="Poppins"/>
                <a:ea typeface="Poppins"/>
                <a:cs typeface="Poppins"/>
                <a:sym typeface="Poppins"/>
              </a:defRPr>
            </a:lvl5pPr>
            <a:lvl6pPr marL="2743200" marR="0" lvl="5" indent="-325754" algn="l" rtl="0" eaLnBrk="1" hangingPunct="1">
              <a:lnSpc>
                <a:spcPct val="90000"/>
              </a:lnSpc>
              <a:spcBef>
                <a:spcPts val="600"/>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6pPr>
            <a:lvl7pPr marL="3200400" marR="0" lvl="6" indent="-325754" algn="l" rtl="0" eaLnBrk="1" hangingPunct="1">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7pPr>
            <a:lvl8pPr marL="3657600" marR="0" lvl="7" indent="-325754" algn="l" rtl="0" eaLnBrk="1" hangingPunct="1">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8pPr>
            <a:lvl9pPr marL="4114800" marR="0" lvl="8" indent="-325754" algn="l" rtl="0" eaLnBrk="1" hangingPunct="1">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9pPr>
          </a:lstStyle>
          <a:p>
            <a:pPr algn="ctr"/>
            <a:r>
              <a:rPr lang="en-US" sz="1600" b="1">
                <a:solidFill>
                  <a:srgbClr val="520B09"/>
                </a:solidFill>
              </a:rPr>
              <a:t>2026 Contribution Limits (IRS)</a:t>
            </a:r>
            <a:endParaRPr lang="en-US" sz="1600">
              <a:solidFill>
                <a:srgbClr val="520B09"/>
              </a:solidFill>
            </a:endParaRPr>
          </a:p>
          <a:p>
            <a:endParaRPr lang="en-US" sz="1000" b="1">
              <a:solidFill>
                <a:srgbClr val="520B09"/>
              </a:solidFill>
            </a:endParaRPr>
          </a:p>
          <a:p>
            <a:r>
              <a:rPr lang="en-US" sz="1400" b="1">
                <a:solidFill>
                  <a:srgbClr val="520B09"/>
                </a:solidFill>
              </a:rPr>
              <a:t>Employee Limit</a:t>
            </a:r>
            <a:r>
              <a:rPr lang="en-US" sz="1400">
                <a:solidFill>
                  <a:srgbClr val="520B09"/>
                </a:solidFill>
              </a:rPr>
              <a:t>: $24,500</a:t>
            </a:r>
          </a:p>
          <a:p>
            <a:endParaRPr lang="en-US" sz="1000" b="1">
              <a:solidFill>
                <a:srgbClr val="520B09"/>
              </a:solidFill>
            </a:endParaRPr>
          </a:p>
          <a:p>
            <a:r>
              <a:rPr lang="en-US" sz="1400" b="1">
                <a:solidFill>
                  <a:srgbClr val="520B09"/>
                </a:solidFill>
              </a:rPr>
              <a:t>Catch-Up Limit (age 50-59 or 64+):</a:t>
            </a:r>
            <a:r>
              <a:rPr lang="en-US" sz="1400">
                <a:solidFill>
                  <a:srgbClr val="520B09"/>
                </a:solidFill>
              </a:rPr>
              <a:t>  Additional $8000.00</a:t>
            </a:r>
          </a:p>
          <a:p>
            <a:endParaRPr lang="en-US" sz="1000">
              <a:solidFill>
                <a:srgbClr val="520B09"/>
              </a:solidFill>
            </a:endParaRPr>
          </a:p>
          <a:p>
            <a:r>
              <a:rPr lang="en-US" sz="1400" b="1">
                <a:solidFill>
                  <a:srgbClr val="520B09"/>
                </a:solidFill>
              </a:rPr>
              <a:t>Catch-Up Limit (age 60-63): </a:t>
            </a:r>
            <a:r>
              <a:rPr lang="en-US" sz="1400">
                <a:solidFill>
                  <a:srgbClr val="520B09"/>
                </a:solidFill>
              </a:rPr>
              <a:t>Additional $11,250</a:t>
            </a:r>
          </a:p>
          <a:p>
            <a:endParaRPr lang="en-US" sz="1400">
              <a:solidFill>
                <a:srgbClr val="520B09"/>
              </a:solidFill>
            </a:endParaRPr>
          </a:p>
          <a:p>
            <a:endParaRPr lang="en-US" sz="1400">
              <a:solidFill>
                <a:srgbClr val="520B09"/>
              </a:solidFill>
            </a:endParaRPr>
          </a:p>
        </p:txBody>
      </p:sp>
      <p:sp>
        <p:nvSpPr>
          <p:cNvPr id="9" name="TextBox 8">
            <a:extLst>
              <a:ext uri="{FF2B5EF4-FFF2-40B4-BE49-F238E27FC236}">
                <a16:creationId xmlns:a16="http://schemas.microsoft.com/office/drawing/2014/main" id="{F1528C36-F175-38D0-E812-FBB9AAB8A5BD}"/>
              </a:ext>
            </a:extLst>
          </p:cNvPr>
          <p:cNvSpPr txBox="1"/>
          <p:nvPr/>
        </p:nvSpPr>
        <p:spPr>
          <a:xfrm>
            <a:off x="1769" y="5603978"/>
            <a:ext cx="9118146" cy="584775"/>
          </a:xfrm>
          <a:prstGeom prst="rect">
            <a:avLst/>
          </a:prstGeom>
          <a:noFill/>
        </p:spPr>
        <p:txBody>
          <a:bodyPr wrap="square" lIns="91440" tIns="45720" rIns="91440" bIns="45720" rtlCol="0" anchor="t">
            <a:spAutoFit/>
          </a:bodyPr>
          <a:lstStyle/>
          <a:p>
            <a:pPr algn="ctr"/>
            <a:r>
              <a:rPr lang="en-US" sz="1600">
                <a:solidFill>
                  <a:srgbClr val="520B09"/>
                </a:solidFill>
                <a:ea typeface="+mn-lt"/>
                <a:cs typeface="+mn-lt"/>
              </a:rPr>
              <a:t>If you contributed to retirement plans outside of the University, please review and adjust contributions to remain within the IRS limits across all employers for the calendar year.</a:t>
            </a:r>
            <a:r>
              <a:rPr lang="en-US" sz="1600" b="1">
                <a:solidFill>
                  <a:srgbClr val="520B09"/>
                </a:solidFill>
                <a:latin typeface="Myriad"/>
              </a:rPr>
              <a:t> </a:t>
            </a:r>
            <a:endParaRPr lang="en-US"/>
          </a:p>
        </p:txBody>
      </p:sp>
    </p:spTree>
    <p:extLst>
      <p:ext uri="{BB962C8B-B14F-4D97-AF65-F5344CB8AC3E}">
        <p14:creationId xmlns:p14="http://schemas.microsoft.com/office/powerpoint/2010/main" val="19132874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8D6FA-6BEA-0E06-ADB9-64702FF1E29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BBA42A8-2D7B-40E0-ABC7-8E50DFC7409F}"/>
              </a:ext>
            </a:extLst>
          </p:cNvPr>
          <p:cNvGrpSpPr/>
          <p:nvPr/>
        </p:nvGrpSpPr>
        <p:grpSpPr>
          <a:xfrm>
            <a:off x="-176" y="369371"/>
            <a:ext cx="9124035" cy="503965"/>
            <a:chOff x="0" y="0"/>
            <a:chExt cx="13004800" cy="2321052"/>
          </a:xfrm>
        </p:grpSpPr>
        <p:sp>
          <p:nvSpPr>
            <p:cNvPr id="3" name="Freeform 3">
              <a:extLst>
                <a:ext uri="{FF2B5EF4-FFF2-40B4-BE49-F238E27FC236}">
                  <a16:creationId xmlns:a16="http://schemas.microsoft.com/office/drawing/2014/main" id="{CF0FB14F-79AF-A15F-59E4-190CF8C0476D}"/>
                </a:ext>
              </a:extLst>
            </p:cNvPr>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a:extLst>
              <a:ext uri="{FF2B5EF4-FFF2-40B4-BE49-F238E27FC236}">
                <a16:creationId xmlns:a16="http://schemas.microsoft.com/office/drawing/2014/main" id="{7527313F-54CF-D152-CF22-4B4E1B571539}"/>
              </a:ext>
            </a:extLst>
          </p:cNvPr>
          <p:cNvGrpSpPr/>
          <p:nvPr/>
        </p:nvGrpSpPr>
        <p:grpSpPr>
          <a:xfrm>
            <a:off x="0" y="1"/>
            <a:ext cx="9144000" cy="374690"/>
            <a:chOff x="0" y="0"/>
            <a:chExt cx="13004800" cy="532892"/>
          </a:xfrm>
        </p:grpSpPr>
        <p:sp>
          <p:nvSpPr>
            <p:cNvPr id="5" name="Freeform 5">
              <a:extLst>
                <a:ext uri="{FF2B5EF4-FFF2-40B4-BE49-F238E27FC236}">
                  <a16:creationId xmlns:a16="http://schemas.microsoft.com/office/drawing/2014/main" id="{95DB33C3-EDD1-862A-F8F8-D5EDEA8276D2}"/>
                </a:ext>
              </a:extLst>
            </p:cNvPr>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a:extLst>
              <a:ext uri="{FF2B5EF4-FFF2-40B4-BE49-F238E27FC236}">
                <a16:creationId xmlns:a16="http://schemas.microsoft.com/office/drawing/2014/main" id="{21C367FE-0C06-BB40-2A05-E6AA2A4E8504}"/>
              </a:ext>
            </a:extLst>
          </p:cNvPr>
          <p:cNvGrpSpPr/>
          <p:nvPr/>
        </p:nvGrpSpPr>
        <p:grpSpPr>
          <a:xfrm>
            <a:off x="6956823" y="1"/>
            <a:ext cx="2187148" cy="163503"/>
            <a:chOff x="0" y="0"/>
            <a:chExt cx="3110611" cy="232537"/>
          </a:xfrm>
        </p:grpSpPr>
        <p:sp>
          <p:nvSpPr>
            <p:cNvPr id="7" name="Freeform 7">
              <a:extLst>
                <a:ext uri="{FF2B5EF4-FFF2-40B4-BE49-F238E27FC236}">
                  <a16:creationId xmlns:a16="http://schemas.microsoft.com/office/drawing/2014/main" id="{3075978F-33D9-D04E-3211-3ECB5EA81FCD}"/>
                </a:ext>
              </a:extLst>
            </p:cNvPr>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10" name="TextBox 10">
            <a:extLst>
              <a:ext uri="{FF2B5EF4-FFF2-40B4-BE49-F238E27FC236}">
                <a16:creationId xmlns:a16="http://schemas.microsoft.com/office/drawing/2014/main" id="{F3CE783C-76A9-462A-4296-F28E8C6F0351}"/>
              </a:ext>
            </a:extLst>
          </p:cNvPr>
          <p:cNvSpPr txBox="1"/>
          <p:nvPr/>
        </p:nvSpPr>
        <p:spPr>
          <a:xfrm>
            <a:off x="290302" y="156910"/>
            <a:ext cx="6562287" cy="587173"/>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98" b="1" spc="33">
                <a:solidFill>
                  <a:srgbClr val="FFFFFF"/>
                </a:solidFill>
                <a:latin typeface="Myriad Bold"/>
                <a:ea typeface="Myriad Bold"/>
                <a:cs typeface="Myriad Bold"/>
                <a:sym typeface="Myriad Bold"/>
              </a:rPr>
              <a:t>Retirement Plan – Transamerica 403(B)</a:t>
            </a:r>
          </a:p>
        </p:txBody>
      </p:sp>
      <p:sp>
        <p:nvSpPr>
          <p:cNvPr id="16" name="TextBox 16">
            <a:extLst>
              <a:ext uri="{FF2B5EF4-FFF2-40B4-BE49-F238E27FC236}">
                <a16:creationId xmlns:a16="http://schemas.microsoft.com/office/drawing/2014/main" id="{19BC72D7-BC2F-CBA8-A8F6-38FA128E9149}"/>
              </a:ext>
            </a:extLst>
          </p:cNvPr>
          <p:cNvSpPr txBox="1"/>
          <p:nvPr/>
        </p:nvSpPr>
        <p:spPr>
          <a:xfrm>
            <a:off x="7486650" y="6527279"/>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sp>
        <p:nvSpPr>
          <p:cNvPr id="14" name="Text Placeholder 2">
            <a:extLst>
              <a:ext uri="{FF2B5EF4-FFF2-40B4-BE49-F238E27FC236}">
                <a16:creationId xmlns:a16="http://schemas.microsoft.com/office/drawing/2014/main" id="{1E70A4BA-5677-57A5-1050-F8626FE9299E}"/>
              </a:ext>
            </a:extLst>
          </p:cNvPr>
          <p:cNvSpPr>
            <a:spLocks noGrp="1"/>
          </p:cNvSpPr>
          <p:nvPr/>
        </p:nvSpPr>
        <p:spPr>
          <a:xfrm>
            <a:off x="28936" y="867492"/>
            <a:ext cx="8834361" cy="459566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77470" marR="0" lvl="0" indent="0" algn="l" rtl="0" eaLnBrk="1" hangingPunct="1">
              <a:lnSpc>
                <a:spcPct val="110000"/>
              </a:lnSpc>
              <a:spcBef>
                <a:spcPts val="600"/>
              </a:spcBef>
              <a:spcAft>
                <a:spcPts val="0"/>
              </a:spcAft>
              <a:buClr>
                <a:schemeClr val="accent4"/>
              </a:buClr>
              <a:buSzPts val="2380"/>
              <a:buFont typeface="Noto Sans Symbols"/>
              <a:buNone/>
              <a:defRPr sz="3600" b="0" i="0" u="none" strike="noStrike" cap="none">
                <a:solidFill>
                  <a:schemeClr val="accent1"/>
                </a:solidFill>
                <a:latin typeface="Poppins"/>
                <a:ea typeface="Poppins"/>
                <a:cs typeface="Poppins"/>
                <a:sym typeface="Poppins"/>
              </a:defRPr>
            </a:lvl1pPr>
            <a:lvl2pPr marL="556260" marR="0" lvl="1" indent="0" algn="l" rtl="0" eaLnBrk="1" hangingPunct="1">
              <a:lnSpc>
                <a:spcPct val="110000"/>
              </a:lnSpc>
              <a:spcBef>
                <a:spcPts val="600"/>
              </a:spcBef>
              <a:spcAft>
                <a:spcPts val="0"/>
              </a:spcAft>
              <a:buClr>
                <a:srgbClr val="4A789F"/>
              </a:buClr>
              <a:buSzPts val="2040"/>
              <a:buFont typeface="Courier New"/>
              <a:buNone/>
              <a:defRPr sz="2040" b="0" i="0" u="none" strike="noStrike" cap="none">
                <a:solidFill>
                  <a:srgbClr val="4A789F"/>
                </a:solidFill>
                <a:latin typeface="Poppins"/>
                <a:ea typeface="Poppins"/>
                <a:cs typeface="Poppins"/>
                <a:sym typeface="Poppins"/>
              </a:defRPr>
            </a:lvl2pPr>
            <a:lvl3pPr marL="1035050" marR="0" lvl="2" indent="0" algn="l" rtl="0" eaLnBrk="1" hangingPunct="1">
              <a:lnSpc>
                <a:spcPct val="110000"/>
              </a:lnSpc>
              <a:spcBef>
                <a:spcPts val="600"/>
              </a:spcBef>
              <a:spcAft>
                <a:spcPts val="0"/>
              </a:spcAft>
              <a:buClr>
                <a:srgbClr val="4A789F"/>
              </a:buClr>
              <a:buSzPts val="1700"/>
              <a:buFont typeface="Arial"/>
              <a:buNone/>
              <a:defRPr sz="1700" b="0" i="0" u="none" strike="noStrike" cap="none">
                <a:solidFill>
                  <a:srgbClr val="4A789F"/>
                </a:solidFill>
                <a:latin typeface="Poppins"/>
                <a:ea typeface="Poppins"/>
                <a:cs typeface="Poppins"/>
                <a:sym typeface="Poppins"/>
              </a:defRPr>
            </a:lvl3pPr>
            <a:lvl4pPr marL="1503045" marR="0" lvl="3" indent="0" algn="l" rtl="0" eaLnBrk="1" hangingPunct="1">
              <a:lnSpc>
                <a:spcPct val="110000"/>
              </a:lnSpc>
              <a:spcBef>
                <a:spcPts val="600"/>
              </a:spcBef>
              <a:spcAft>
                <a:spcPts val="0"/>
              </a:spcAft>
              <a:buClr>
                <a:srgbClr val="4A789F"/>
              </a:buClr>
              <a:buSzPts val="1530"/>
              <a:buFont typeface="Noto Sans Symbols"/>
              <a:buNone/>
              <a:defRPr sz="1530" b="0" i="0" u="none" strike="noStrike" cap="none">
                <a:solidFill>
                  <a:srgbClr val="4A789F"/>
                </a:solidFill>
                <a:latin typeface="Poppins"/>
                <a:ea typeface="Poppins"/>
                <a:cs typeface="Poppins"/>
                <a:sym typeface="Poppins"/>
              </a:defRPr>
            </a:lvl4pPr>
            <a:lvl5pPr marL="1960246" marR="0" lvl="4" indent="0" algn="l" rtl="0" eaLnBrk="1" hangingPunct="1">
              <a:lnSpc>
                <a:spcPct val="110000"/>
              </a:lnSpc>
              <a:spcBef>
                <a:spcPts val="600"/>
              </a:spcBef>
              <a:spcAft>
                <a:spcPts val="0"/>
              </a:spcAft>
              <a:buClr>
                <a:srgbClr val="4A789F"/>
              </a:buClr>
              <a:buSzPts val="1530"/>
              <a:buFont typeface="Courier New"/>
              <a:buNone/>
              <a:defRPr sz="1530" b="0" i="0" u="none" strike="noStrike" cap="none">
                <a:solidFill>
                  <a:srgbClr val="4A789F"/>
                </a:solidFill>
                <a:latin typeface="Poppins"/>
                <a:ea typeface="Poppins"/>
                <a:cs typeface="Poppins"/>
                <a:sym typeface="Poppins"/>
              </a:defRPr>
            </a:lvl5pPr>
            <a:lvl6pPr marL="2743200" marR="0" lvl="5" indent="-325754" algn="l" rtl="0" eaLnBrk="1" hangingPunct="1">
              <a:lnSpc>
                <a:spcPct val="90000"/>
              </a:lnSpc>
              <a:spcBef>
                <a:spcPts val="600"/>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6pPr>
            <a:lvl7pPr marL="3200400" marR="0" lvl="6" indent="-325754" algn="l" rtl="0" eaLnBrk="1" hangingPunct="1">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7pPr>
            <a:lvl8pPr marL="3657600" marR="0" lvl="7" indent="-325754" algn="l" rtl="0" eaLnBrk="1" hangingPunct="1">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8pPr>
            <a:lvl9pPr marL="4114800" marR="0" lvl="8" indent="-325754" algn="l" rtl="0" eaLnBrk="1" hangingPunct="1">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9pPr>
          </a:lstStyle>
          <a:p>
            <a:r>
              <a:rPr lang="en-US" sz="2400" b="1">
                <a:solidFill>
                  <a:srgbClr val="C00000"/>
                </a:solidFill>
                <a:latin typeface="Myriad"/>
              </a:rPr>
              <a:t>Traditional vs. Roth Contributions (Quick Comparison)</a:t>
            </a:r>
          </a:p>
          <a:p>
            <a:r>
              <a:rPr lang="en-US" sz="2000" b="1">
                <a:solidFill>
                  <a:schemeClr val="tx1"/>
                </a:solidFill>
                <a:latin typeface="Myriad"/>
              </a:rPr>
              <a:t>Traditional</a:t>
            </a:r>
          </a:p>
          <a:p>
            <a:pPr marL="420370" indent="-342900">
              <a:buFont typeface="Arial" panose="020B0604020202020204" pitchFamily="34" charset="0"/>
              <a:buChar char="•"/>
            </a:pPr>
            <a:r>
              <a:rPr lang="en-US" sz="1800">
                <a:solidFill>
                  <a:schemeClr val="tx1"/>
                </a:solidFill>
                <a:latin typeface="Myriad"/>
              </a:rPr>
              <a:t>Contributions are pre-tax</a:t>
            </a:r>
          </a:p>
          <a:p>
            <a:pPr marL="420370" indent="-342900">
              <a:buFont typeface="Arial" panose="020B0604020202020204" pitchFamily="34" charset="0"/>
              <a:buChar char="•"/>
            </a:pPr>
            <a:r>
              <a:rPr lang="en-US" sz="1800">
                <a:solidFill>
                  <a:schemeClr val="tx1"/>
                </a:solidFill>
                <a:latin typeface="Myriad"/>
              </a:rPr>
              <a:t>Withdrawals are taxed as income</a:t>
            </a:r>
          </a:p>
          <a:p>
            <a:r>
              <a:rPr lang="en-US" sz="2000" b="1">
                <a:solidFill>
                  <a:schemeClr val="tx1"/>
                </a:solidFill>
                <a:latin typeface="Myriad"/>
              </a:rPr>
              <a:t>Roth</a:t>
            </a:r>
          </a:p>
          <a:p>
            <a:pPr marL="420370" indent="-342900">
              <a:buFont typeface="Arial" panose="020B0604020202020204" pitchFamily="34" charset="0"/>
              <a:buChar char="•"/>
            </a:pPr>
            <a:r>
              <a:rPr lang="en-US" sz="1800">
                <a:solidFill>
                  <a:schemeClr val="tx1"/>
                </a:solidFill>
                <a:latin typeface="Myriad"/>
              </a:rPr>
              <a:t>Contributions are after-tax. Qualified withdrawals are tax-free*</a:t>
            </a:r>
          </a:p>
          <a:p>
            <a:pPr marL="420370" indent="-342900">
              <a:buFont typeface="Arial" panose="020B0604020202020204" pitchFamily="34" charset="0"/>
              <a:buChar char="•"/>
            </a:pPr>
            <a:r>
              <a:rPr lang="en-US" sz="1800">
                <a:solidFill>
                  <a:schemeClr val="tx1"/>
                </a:solidFill>
                <a:latin typeface="Myriad"/>
              </a:rPr>
              <a:t>*Qualified Roth distributions require: At least 5 years since your first Roth contribution and Age 59½ (or disability or death)</a:t>
            </a:r>
          </a:p>
          <a:p>
            <a:pPr marL="420370" indent="-342900">
              <a:buFont typeface="Arial" panose="020B0604020202020204" pitchFamily="34" charset="0"/>
              <a:buChar char="•"/>
            </a:pPr>
            <a:r>
              <a:rPr lang="en-US" sz="1800">
                <a:solidFill>
                  <a:schemeClr val="tx1"/>
                </a:solidFill>
                <a:latin typeface="Myriad"/>
              </a:rPr>
              <a:t>Secure Act 2.0 requires mandatory Roth contribution catch-up for those age 50+ and who earned more than 150K FICA wages from the University in prior year. </a:t>
            </a:r>
          </a:p>
          <a:p>
            <a:pPr marL="420370" indent="-342900">
              <a:buFont typeface="Arial" panose="020B0604020202020204" pitchFamily="34" charset="0"/>
              <a:buChar char="•"/>
            </a:pPr>
            <a:r>
              <a:rPr lang="en-US" sz="1800">
                <a:solidFill>
                  <a:schemeClr val="tx1"/>
                </a:solidFill>
                <a:latin typeface="Myriad"/>
              </a:rPr>
              <a:t>Employer contributions are traditional pre-tax contributions only (not Roth).</a:t>
            </a:r>
          </a:p>
        </p:txBody>
      </p:sp>
      <p:sp>
        <p:nvSpPr>
          <p:cNvPr id="8" name="TextBox 7">
            <a:extLst>
              <a:ext uri="{FF2B5EF4-FFF2-40B4-BE49-F238E27FC236}">
                <a16:creationId xmlns:a16="http://schemas.microsoft.com/office/drawing/2014/main" id="{7FBA1F7D-F5C0-6D53-A69E-371EA2ED152E}"/>
              </a:ext>
            </a:extLst>
          </p:cNvPr>
          <p:cNvSpPr txBox="1"/>
          <p:nvPr/>
        </p:nvSpPr>
        <p:spPr>
          <a:xfrm>
            <a:off x="1173433" y="5462654"/>
            <a:ext cx="6499175" cy="830997"/>
          </a:xfrm>
          <a:prstGeom prst="rect">
            <a:avLst/>
          </a:prstGeom>
          <a:noFill/>
        </p:spPr>
        <p:txBody>
          <a:bodyPr wrap="square" lIns="91440" tIns="45720" rIns="91440" bIns="45720" rtlCol="0" anchor="t">
            <a:spAutoFit/>
          </a:bodyPr>
          <a:lstStyle/>
          <a:p>
            <a:pPr algn="ctr"/>
            <a:r>
              <a:rPr lang="en-US" sz="1600" b="1">
                <a:solidFill>
                  <a:schemeClr val="tx2">
                    <a:lumMod val="60000"/>
                    <a:lumOff val="40000"/>
                  </a:schemeClr>
                </a:solidFill>
              </a:rPr>
              <a:t>Make your Loyola University Chicago 403(b) retirement plan elections with Transamerica at: </a:t>
            </a:r>
            <a:r>
              <a:rPr lang="en-US" sz="1600" b="1">
                <a:solidFill>
                  <a:schemeClr val="tx2">
                    <a:lumMod val="60000"/>
                    <a:lumOff val="40000"/>
                  </a:schemeClr>
                </a:solidFill>
                <a:ea typeface="+mn-lt"/>
                <a:cs typeface="+mn-lt"/>
              </a:rPr>
              <a:t> </a:t>
            </a:r>
            <a:r>
              <a:rPr lang="en-US" sz="1600" b="1">
                <a:solidFill>
                  <a:schemeClr val="tx2">
                    <a:lumMod val="60000"/>
                    <a:lumOff val="40000"/>
                  </a:schemeClr>
                </a:solidFill>
                <a:ea typeface="+mn-lt"/>
                <a:cs typeface="+mn-lt"/>
                <a:hlinkClick r:id="rId3">
                  <a:extLst>
                    <a:ext uri="{A12FA001-AC4F-418D-AE19-62706E023703}">
                      <ahyp:hlinkClr xmlns:ahyp="http://schemas.microsoft.com/office/drawing/2018/hyperlinkcolor" val="tx"/>
                    </a:ext>
                  </a:extLst>
                </a:hlinkClick>
              </a:rPr>
              <a:t>https://www.transamerica.com</a:t>
            </a:r>
            <a:r>
              <a:rPr lang="en-US" sz="1600" b="1">
                <a:solidFill>
                  <a:schemeClr val="tx2">
                    <a:lumMod val="60000"/>
                    <a:lumOff val="40000"/>
                  </a:schemeClr>
                </a:solidFill>
                <a:ea typeface="+mn-lt"/>
                <a:cs typeface="+mn-lt"/>
              </a:rPr>
              <a:t>  or by calling 800.755.5801</a:t>
            </a:r>
            <a:endParaRPr lang="en-US" sz="1400" b="1">
              <a:solidFill>
                <a:schemeClr val="tx2">
                  <a:lumMod val="60000"/>
                  <a:lumOff val="40000"/>
                </a:schemeClr>
              </a:solidFill>
              <a:ea typeface="Calibri"/>
              <a:cs typeface="Calibri"/>
            </a:endParaRPr>
          </a:p>
        </p:txBody>
      </p:sp>
    </p:spTree>
    <p:extLst>
      <p:ext uri="{BB962C8B-B14F-4D97-AF65-F5344CB8AC3E}">
        <p14:creationId xmlns:p14="http://schemas.microsoft.com/office/powerpoint/2010/main" val="37703499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55321" y="1654890"/>
            <a:ext cx="5031572" cy="4865949"/>
          </a:xfrm>
          <a:custGeom>
            <a:avLst/>
            <a:gdLst/>
            <a:ahLst/>
            <a:cxnLst/>
            <a:rect l="l" t="t" r="r" b="b"/>
            <a:pathLst>
              <a:path w="5367010" h="5190346">
                <a:moveTo>
                  <a:pt x="0" y="0"/>
                </a:moveTo>
                <a:lnTo>
                  <a:pt x="5367010" y="0"/>
                </a:lnTo>
                <a:lnTo>
                  <a:pt x="5367010" y="5190345"/>
                </a:lnTo>
                <a:lnTo>
                  <a:pt x="0" y="5190345"/>
                </a:lnTo>
                <a:lnTo>
                  <a:pt x="0" y="0"/>
                </a:lnTo>
                <a:close/>
              </a:path>
            </a:pathLst>
          </a:custGeom>
          <a:blipFill>
            <a:blip r:embed="rId4">
              <a:alphaModFix amt="13000"/>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3" name="Group 3"/>
          <p:cNvGrpSpPr/>
          <p:nvPr/>
        </p:nvGrpSpPr>
        <p:grpSpPr>
          <a:xfrm>
            <a:off x="0" y="309565"/>
            <a:ext cx="9144000" cy="519607"/>
            <a:chOff x="0" y="0"/>
            <a:chExt cx="13004800" cy="2321052"/>
          </a:xfrm>
        </p:grpSpPr>
        <p:sp>
          <p:nvSpPr>
            <p:cNvPr id="4" name="Freeform 4"/>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5" name="Group 5"/>
          <p:cNvGrpSpPr/>
          <p:nvPr/>
        </p:nvGrpSpPr>
        <p:grpSpPr>
          <a:xfrm>
            <a:off x="0" y="1"/>
            <a:ext cx="9144000" cy="374690"/>
            <a:chOff x="0" y="0"/>
            <a:chExt cx="13004800" cy="532892"/>
          </a:xfrm>
        </p:grpSpPr>
        <p:sp>
          <p:nvSpPr>
            <p:cNvPr id="6" name="Freeform 6"/>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7" name="Group 7"/>
          <p:cNvGrpSpPr/>
          <p:nvPr/>
        </p:nvGrpSpPr>
        <p:grpSpPr>
          <a:xfrm>
            <a:off x="6956823" y="1"/>
            <a:ext cx="2187148" cy="163503"/>
            <a:chOff x="0" y="0"/>
            <a:chExt cx="3110611" cy="232537"/>
          </a:xfrm>
        </p:grpSpPr>
        <p:sp>
          <p:nvSpPr>
            <p:cNvPr id="8" name="Freeform 8"/>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9" name="Group 9"/>
          <p:cNvGrpSpPr/>
          <p:nvPr/>
        </p:nvGrpSpPr>
        <p:grpSpPr>
          <a:xfrm>
            <a:off x="259572" y="290279"/>
            <a:ext cx="8301671" cy="535231"/>
            <a:chOff x="0" y="-28575"/>
            <a:chExt cx="11806821" cy="761218"/>
          </a:xfrm>
        </p:grpSpPr>
        <p:sp>
          <p:nvSpPr>
            <p:cNvPr id="10" name="Freeform 10"/>
            <p:cNvSpPr/>
            <p:nvPr/>
          </p:nvSpPr>
          <p:spPr>
            <a:xfrm>
              <a:off x="0" y="0"/>
              <a:ext cx="11806821" cy="732643"/>
            </a:xfrm>
            <a:custGeom>
              <a:avLst/>
              <a:gdLst/>
              <a:ahLst/>
              <a:cxnLst/>
              <a:rect l="l" t="t" r="r" b="b"/>
              <a:pathLst>
                <a:path w="11806821" h="732643">
                  <a:moveTo>
                    <a:pt x="0" y="0"/>
                  </a:moveTo>
                  <a:lnTo>
                    <a:pt x="11806821" y="0"/>
                  </a:lnTo>
                  <a:lnTo>
                    <a:pt x="11806821" y="732643"/>
                  </a:lnTo>
                  <a:lnTo>
                    <a:pt x="0" y="732643"/>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1" name="TextBox 11"/>
            <p:cNvSpPr txBox="1"/>
            <p:nvPr/>
          </p:nvSpPr>
          <p:spPr>
            <a:xfrm>
              <a:off x="0" y="-28575"/>
              <a:ext cx="11806821" cy="761218"/>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98" b="1" spc="33" dirty="0">
                  <a:solidFill>
                    <a:srgbClr val="FFFFFF"/>
                  </a:solidFill>
                  <a:latin typeface="Myriad Bold"/>
                  <a:ea typeface="Myriad Bold"/>
                  <a:cs typeface="Myriad Bold"/>
                  <a:sym typeface="Myriad Bold"/>
                </a:rPr>
                <a:t>Behavioral Health</a:t>
              </a:r>
            </a:p>
          </p:txBody>
        </p:sp>
      </p:grpSp>
      <p:sp>
        <p:nvSpPr>
          <p:cNvPr id="14" name="Freeform 14"/>
          <p:cNvSpPr/>
          <p:nvPr/>
        </p:nvSpPr>
        <p:spPr>
          <a:xfrm>
            <a:off x="4687331" y="2801688"/>
            <a:ext cx="365551" cy="304626"/>
          </a:xfrm>
          <a:custGeom>
            <a:avLst/>
            <a:gdLst/>
            <a:ahLst/>
            <a:cxnLst/>
            <a:rect l="l" t="t" r="r" b="b"/>
            <a:pathLst>
              <a:path w="389921" h="324934">
                <a:moveTo>
                  <a:pt x="0" y="0"/>
                </a:moveTo>
                <a:lnTo>
                  <a:pt x="389921" y="0"/>
                </a:lnTo>
                <a:lnTo>
                  <a:pt x="389921" y="324934"/>
                </a:lnTo>
                <a:lnTo>
                  <a:pt x="0" y="32493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5" name="Freeform 15"/>
          <p:cNvSpPr/>
          <p:nvPr/>
        </p:nvSpPr>
        <p:spPr>
          <a:xfrm>
            <a:off x="4752037" y="4503672"/>
            <a:ext cx="337798" cy="327753"/>
          </a:xfrm>
          <a:custGeom>
            <a:avLst/>
            <a:gdLst/>
            <a:ahLst/>
            <a:cxnLst/>
            <a:rect l="l" t="t" r="r" b="b"/>
            <a:pathLst>
              <a:path w="360318" h="349603">
                <a:moveTo>
                  <a:pt x="0" y="0"/>
                </a:moveTo>
                <a:lnTo>
                  <a:pt x="360318" y="0"/>
                </a:lnTo>
                <a:lnTo>
                  <a:pt x="360318" y="349603"/>
                </a:lnTo>
                <a:lnTo>
                  <a:pt x="0" y="349603"/>
                </a:lnTo>
                <a:lnTo>
                  <a:pt x="0" y="0"/>
                </a:lnTo>
                <a:close/>
              </a:path>
            </a:pathLst>
          </a:custGeom>
          <a:blipFill>
            <a:blip r:embed="rId8">
              <a:extLst>
                <a:ext uri="{96DAC541-7B7A-43D3-8B79-37D633B846F1}">
                  <asvg:svgBlip xmlns:asvg="http://schemas.microsoft.com/office/drawing/2016/SVG/main" r:embed="rId9"/>
                </a:ext>
              </a:extLst>
            </a:blip>
            <a:stretch>
              <a:fillRect t="-176" b="-176"/>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6" name="Freeform 16"/>
          <p:cNvSpPr/>
          <p:nvPr/>
        </p:nvSpPr>
        <p:spPr>
          <a:xfrm>
            <a:off x="4749778" y="3668693"/>
            <a:ext cx="240657" cy="327753"/>
          </a:xfrm>
          <a:custGeom>
            <a:avLst/>
            <a:gdLst/>
            <a:ahLst/>
            <a:cxnLst/>
            <a:rect l="l" t="t" r="r" b="b"/>
            <a:pathLst>
              <a:path w="256701" h="349603">
                <a:moveTo>
                  <a:pt x="0" y="0"/>
                </a:moveTo>
                <a:lnTo>
                  <a:pt x="256701" y="0"/>
                </a:lnTo>
                <a:lnTo>
                  <a:pt x="256701" y="349603"/>
                </a:lnTo>
                <a:lnTo>
                  <a:pt x="0" y="349603"/>
                </a:lnTo>
                <a:lnTo>
                  <a:pt x="0" y="0"/>
                </a:lnTo>
                <a:close/>
              </a:path>
            </a:pathLst>
          </a:custGeom>
          <a:blipFill>
            <a:blip r:embed="rId10">
              <a:extLst>
                <a:ext uri="{96DAC541-7B7A-43D3-8B79-37D633B846F1}">
                  <asvg:svgBlip xmlns:asvg="http://schemas.microsoft.com/office/drawing/2016/SVG/main" r:embed="rId11"/>
                </a:ext>
              </a:extLst>
            </a:blip>
            <a:stretch>
              <a:fillRect t="-310" b="-310"/>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7" name="TextBox 17"/>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sp>
        <p:nvSpPr>
          <p:cNvPr id="19" name="TextBox 19"/>
          <p:cNvSpPr txBox="1"/>
          <p:nvPr/>
        </p:nvSpPr>
        <p:spPr>
          <a:xfrm>
            <a:off x="5210167" y="2732936"/>
            <a:ext cx="3343130" cy="2685479"/>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438"/>
              </a:lnSpc>
            </a:pPr>
            <a:r>
              <a:rPr lang="en-US" sz="1150" b="1">
                <a:solidFill>
                  <a:srgbClr val="FFFFFF"/>
                </a:solidFill>
                <a:latin typeface="Myriad Bold"/>
                <a:ea typeface="Myriad Bold"/>
                <a:cs typeface="Myriad Bold"/>
                <a:sym typeface="Myriad Bold"/>
              </a:rPr>
              <a:t>Behavioral therapy</a:t>
            </a:r>
            <a:r>
              <a:rPr lang="en-US" sz="1150">
                <a:solidFill>
                  <a:srgbClr val="FFFFFF"/>
                </a:solidFill>
                <a:latin typeface="Myriad Light"/>
                <a:ea typeface="Myriad Light"/>
                <a:cs typeface="Myriad Light"/>
                <a:sym typeface="Myriad Light"/>
              </a:rPr>
              <a:t> </a:t>
            </a:r>
          </a:p>
          <a:p>
            <a:pPr algn="l">
              <a:lnSpc>
                <a:spcPts val="1438"/>
              </a:lnSpc>
            </a:pPr>
            <a:r>
              <a:rPr lang="en-US" sz="1150">
                <a:solidFill>
                  <a:srgbClr val="FFFFFF"/>
                </a:solidFill>
                <a:latin typeface="Myriad Light"/>
                <a:ea typeface="Myriad Light"/>
                <a:cs typeface="Myriad Light"/>
                <a:sym typeface="Myriad Light"/>
              </a:rPr>
              <a:t>Also known as talk therapy. It’s one of the main ways to treat a behavioral health condition.</a:t>
            </a:r>
            <a:endParaRPr lang="en-US" sz="1150">
              <a:solidFill>
                <a:srgbClr val="FFFFFF"/>
              </a:solidFill>
              <a:latin typeface="Myriad Light"/>
              <a:ea typeface="Myriad Light"/>
              <a:cs typeface="Myriad Light"/>
            </a:endParaRPr>
          </a:p>
          <a:p>
            <a:pPr>
              <a:lnSpc>
                <a:spcPts val="1438"/>
              </a:lnSpc>
            </a:pPr>
            <a:endParaRPr lang="en-US" sz="1150">
              <a:solidFill>
                <a:srgbClr val="FFFFFF"/>
              </a:solidFill>
              <a:latin typeface="Myriad Light"/>
              <a:ea typeface="Myriad Bold"/>
              <a:cs typeface="Myriad Bold"/>
              <a:sym typeface="Myriad Bold"/>
            </a:endParaRPr>
          </a:p>
          <a:p>
            <a:pPr>
              <a:lnSpc>
                <a:spcPts val="1438"/>
              </a:lnSpc>
            </a:pPr>
            <a:endParaRPr lang="en-US" sz="1150">
              <a:solidFill>
                <a:srgbClr val="FFFFFF"/>
              </a:solidFill>
              <a:latin typeface="Myriad Light"/>
              <a:ea typeface="Myriad Bold"/>
              <a:cs typeface="Myriad Bold"/>
              <a:sym typeface="Myriad Bold"/>
            </a:endParaRPr>
          </a:p>
          <a:p>
            <a:pPr algn="l">
              <a:lnSpc>
                <a:spcPts val="1438"/>
              </a:lnSpc>
            </a:pPr>
            <a:r>
              <a:rPr lang="en-US" sz="1150" b="1">
                <a:solidFill>
                  <a:srgbClr val="FFFFFF"/>
                </a:solidFill>
                <a:latin typeface="Myriad Bold"/>
                <a:ea typeface="Myriad Bold"/>
                <a:cs typeface="Myriad Bold"/>
                <a:sym typeface="Myriad Bold"/>
              </a:rPr>
              <a:t>Medication therapy and management</a:t>
            </a:r>
            <a:r>
              <a:rPr lang="en-US" sz="1150">
                <a:solidFill>
                  <a:srgbClr val="FFFFFF"/>
                </a:solidFill>
                <a:latin typeface="Myriad Light"/>
                <a:ea typeface="Myriad Light"/>
                <a:cs typeface="Myriad Light"/>
                <a:sym typeface="Myriad Light"/>
              </a:rPr>
              <a:t> </a:t>
            </a:r>
            <a:endParaRPr lang="en-US" sz="1150">
              <a:solidFill>
                <a:srgbClr val="FFFFFF"/>
              </a:solidFill>
              <a:latin typeface="Myriad Light"/>
              <a:ea typeface="Myriad Light"/>
              <a:cs typeface="Myriad Light"/>
            </a:endParaRPr>
          </a:p>
          <a:p>
            <a:pPr algn="l">
              <a:lnSpc>
                <a:spcPts val="1438"/>
              </a:lnSpc>
            </a:pPr>
            <a:r>
              <a:rPr lang="en-US" sz="1150">
                <a:solidFill>
                  <a:srgbClr val="FFFFFF"/>
                </a:solidFill>
                <a:latin typeface="Myriad Light"/>
                <a:ea typeface="Myriad Light"/>
                <a:cs typeface="Myriad Light"/>
                <a:sym typeface="Myriad Light"/>
              </a:rPr>
              <a:t>Treatment may involve taking prescription medications. There are many that are effective for treating conditions like depression and substance use disorders.</a:t>
            </a:r>
            <a:endParaRPr lang="en-US" sz="1150">
              <a:solidFill>
                <a:srgbClr val="FFFFFF"/>
              </a:solidFill>
              <a:latin typeface="Myriad Light"/>
              <a:ea typeface="Myriad Light"/>
              <a:cs typeface="Myriad Light"/>
            </a:endParaRPr>
          </a:p>
          <a:p>
            <a:pPr>
              <a:lnSpc>
                <a:spcPts val="1438"/>
              </a:lnSpc>
            </a:pPr>
            <a:endParaRPr lang="en-US" sz="1150">
              <a:solidFill>
                <a:srgbClr val="FFFFFF"/>
              </a:solidFill>
              <a:latin typeface="Myriad Light"/>
              <a:ea typeface="Myriad Bold"/>
              <a:cs typeface="Myriad Bold"/>
              <a:sym typeface="Myriad Bold"/>
            </a:endParaRPr>
          </a:p>
          <a:p>
            <a:pPr algn="l">
              <a:lnSpc>
                <a:spcPts val="1438"/>
              </a:lnSpc>
            </a:pPr>
            <a:r>
              <a:rPr lang="en-US" sz="1150" b="1">
                <a:solidFill>
                  <a:srgbClr val="FFFFFF"/>
                </a:solidFill>
                <a:latin typeface="Myriad Bold"/>
                <a:ea typeface="Myriad Bold"/>
                <a:cs typeface="Myriad Bold"/>
                <a:sym typeface="Myriad Bold"/>
              </a:rPr>
              <a:t>Your care advocate</a:t>
            </a:r>
            <a:r>
              <a:rPr lang="en-US" sz="1150">
                <a:solidFill>
                  <a:srgbClr val="FFFFFF"/>
                </a:solidFill>
                <a:latin typeface="Myriad Light"/>
                <a:ea typeface="Myriad Light"/>
                <a:cs typeface="Myriad Light"/>
                <a:sym typeface="Myriad Light"/>
              </a:rPr>
              <a:t> </a:t>
            </a:r>
            <a:endParaRPr lang="en-US" sz="1150">
              <a:solidFill>
                <a:srgbClr val="FFFFFF"/>
              </a:solidFill>
              <a:latin typeface="Myriad Light"/>
              <a:ea typeface="Myriad Light"/>
              <a:cs typeface="Myriad Light"/>
            </a:endParaRPr>
          </a:p>
          <a:p>
            <a:pPr algn="l">
              <a:lnSpc>
                <a:spcPts val="1438"/>
              </a:lnSpc>
            </a:pPr>
            <a:r>
              <a:rPr lang="en-US" sz="1150">
                <a:solidFill>
                  <a:srgbClr val="FFFFFF"/>
                </a:solidFill>
                <a:latin typeface="Myriad Light"/>
                <a:ea typeface="Myriad Light"/>
                <a:cs typeface="Myriad Light"/>
                <a:sym typeface="Myriad Light"/>
              </a:rPr>
              <a:t>They’ll work closely with you to support your emotional health and everyday needs. They can do all the legwork to help you give your emotional health the high priority it deserves.</a:t>
            </a:r>
            <a:endParaRPr lang="en-US" sz="1150">
              <a:solidFill>
                <a:srgbClr val="FFFFFF"/>
              </a:solidFill>
              <a:latin typeface="Myriad Light"/>
              <a:ea typeface="Myriad Light"/>
              <a:cs typeface="Myriad Light"/>
            </a:endParaRPr>
          </a:p>
        </p:txBody>
      </p:sp>
      <p:sp>
        <p:nvSpPr>
          <p:cNvPr id="22" name="TextBox 22"/>
          <p:cNvSpPr txBox="1"/>
          <p:nvPr/>
        </p:nvSpPr>
        <p:spPr>
          <a:xfrm>
            <a:off x="564424" y="865897"/>
            <a:ext cx="8370708" cy="51783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nSpc>
                <a:spcPts val="2100"/>
              </a:lnSpc>
            </a:pPr>
            <a:r>
              <a:rPr lang="en-US" sz="1500" b="1" dirty="0">
                <a:solidFill>
                  <a:srgbClr val="000000"/>
                </a:solidFill>
                <a:latin typeface="Myriad Bold"/>
                <a:ea typeface="Myriad Bold"/>
                <a:cs typeface="Myriad Bold"/>
                <a:sym typeface="Myriad Bold"/>
              </a:rPr>
              <a:t>Many people deal with some form of behavioral health conditions, both acute or long term.  You have access to many resources to support you and your loved one’s mental health. </a:t>
            </a:r>
            <a:endParaRPr lang="en-US" sz="1500" b="1" dirty="0">
              <a:solidFill>
                <a:srgbClr val="000000"/>
              </a:solidFill>
              <a:latin typeface="Myriad Bold"/>
              <a:ea typeface="Myriad Bold"/>
              <a:cs typeface="Myriad Bold"/>
            </a:endParaRPr>
          </a:p>
        </p:txBody>
      </p:sp>
      <p:sp>
        <p:nvSpPr>
          <p:cNvPr id="18" name="Text Placeholder 3">
            <a:extLst>
              <a:ext uri="{FF2B5EF4-FFF2-40B4-BE49-F238E27FC236}">
                <a16:creationId xmlns:a16="http://schemas.microsoft.com/office/drawing/2014/main" id="{3D141A37-6472-D892-C772-D6256CA0904A}"/>
              </a:ext>
            </a:extLst>
          </p:cNvPr>
          <p:cNvSpPr>
            <a:spLocks noGrp="1"/>
          </p:cNvSpPr>
          <p:nvPr/>
        </p:nvSpPr>
        <p:spPr>
          <a:xfrm>
            <a:off x="628650" y="1548437"/>
            <a:ext cx="7546984" cy="4568263"/>
          </a:xfrm>
          <a:prstGeom prst="rect">
            <a:avLst/>
          </a:prstGeom>
          <a:noFill/>
          <a:ln>
            <a:noFill/>
          </a:ln>
        </p:spPr>
        <p:txBody>
          <a:bodyPr spcFirstLastPara="1" wrap="square" lIns="91425" tIns="45700" rIns="91425" bIns="45700" anchor="t" anchorCtr="0">
            <a:normAutofit fontScale="70000" lnSpcReduction="20000"/>
          </a:bodyPr>
          <a:lstStyle>
            <a:defPPr marR="0" lvl="0" algn="l" rtl="0">
              <a:lnSpc>
                <a:spcPct val="100000"/>
              </a:lnSpc>
              <a:spcBef>
                <a:spcPts val="0"/>
              </a:spcBef>
              <a:spcAft>
                <a:spcPts val="0"/>
              </a:spcAft>
            </a:defPPr>
            <a:lvl1pPr marL="457200" marR="0" lvl="0" indent="-379730" algn="l" rtl="0" eaLnBrk="1" hangingPunct="1">
              <a:lnSpc>
                <a:spcPct val="110000"/>
              </a:lnSpc>
              <a:spcBef>
                <a:spcPts val="600"/>
              </a:spcBef>
              <a:spcAft>
                <a:spcPts val="0"/>
              </a:spcAft>
              <a:buClr>
                <a:schemeClr val="accent4"/>
              </a:buClr>
              <a:buSzPts val="2380"/>
              <a:buFont typeface="Noto Sans Symbols"/>
              <a:buChar char="▪"/>
              <a:defRPr sz="2380" b="0" i="0" u="none" strike="noStrike" cap="none">
                <a:solidFill>
                  <a:srgbClr val="4A789F"/>
                </a:solidFill>
                <a:latin typeface="Poppins"/>
                <a:ea typeface="Poppins"/>
                <a:cs typeface="Poppins"/>
                <a:sym typeface="Poppins"/>
              </a:defRPr>
            </a:lvl1pPr>
            <a:lvl2pPr marL="914400" marR="0" lvl="1" indent="-358140" algn="l" rtl="0" eaLnBrk="1" hangingPunct="1">
              <a:lnSpc>
                <a:spcPct val="110000"/>
              </a:lnSpc>
              <a:spcBef>
                <a:spcPts val="600"/>
              </a:spcBef>
              <a:spcAft>
                <a:spcPts val="0"/>
              </a:spcAft>
              <a:buClr>
                <a:srgbClr val="4A789F"/>
              </a:buClr>
              <a:buSzPts val="2040"/>
              <a:buFont typeface="Courier New"/>
              <a:buChar char="o"/>
              <a:defRPr sz="2040" b="0" i="0" u="none" strike="noStrike" cap="none">
                <a:solidFill>
                  <a:srgbClr val="4A789F"/>
                </a:solidFill>
                <a:latin typeface="Poppins"/>
                <a:ea typeface="Poppins"/>
                <a:cs typeface="Poppins"/>
                <a:sym typeface="Poppins"/>
              </a:defRPr>
            </a:lvl2pPr>
            <a:lvl3pPr marL="1371600" marR="0" lvl="2" indent="-336550" algn="l" rtl="0" eaLnBrk="1" hangingPunct="1">
              <a:lnSpc>
                <a:spcPct val="110000"/>
              </a:lnSpc>
              <a:spcBef>
                <a:spcPts val="600"/>
              </a:spcBef>
              <a:spcAft>
                <a:spcPts val="0"/>
              </a:spcAft>
              <a:buClr>
                <a:srgbClr val="4A789F"/>
              </a:buClr>
              <a:buSzPts val="1700"/>
              <a:buFont typeface="Arial"/>
              <a:buChar char="•"/>
              <a:defRPr sz="1700" b="0" i="0" u="none" strike="noStrike" cap="none">
                <a:solidFill>
                  <a:srgbClr val="4A789F"/>
                </a:solidFill>
                <a:latin typeface="Poppins"/>
                <a:ea typeface="Poppins"/>
                <a:cs typeface="Poppins"/>
                <a:sym typeface="Poppins"/>
              </a:defRPr>
            </a:lvl3pPr>
            <a:lvl4pPr marL="1828800" marR="0" lvl="3" indent="-325755" algn="l" rtl="0" eaLnBrk="1" hangingPunct="1">
              <a:lnSpc>
                <a:spcPct val="110000"/>
              </a:lnSpc>
              <a:spcBef>
                <a:spcPts val="600"/>
              </a:spcBef>
              <a:spcAft>
                <a:spcPts val="0"/>
              </a:spcAft>
              <a:buClr>
                <a:srgbClr val="4A789F"/>
              </a:buClr>
              <a:buSzPts val="1530"/>
              <a:buFont typeface="Noto Sans Symbols"/>
              <a:buChar char="▪"/>
              <a:defRPr sz="1530" b="0" i="0" u="none" strike="noStrike" cap="none">
                <a:solidFill>
                  <a:srgbClr val="4A789F"/>
                </a:solidFill>
                <a:latin typeface="Poppins"/>
                <a:ea typeface="Poppins"/>
                <a:cs typeface="Poppins"/>
                <a:sym typeface="Poppins"/>
              </a:defRPr>
            </a:lvl4pPr>
            <a:lvl5pPr marL="2286000" marR="0" lvl="4" indent="-325754" algn="l" rtl="0" eaLnBrk="1" hangingPunct="1">
              <a:lnSpc>
                <a:spcPct val="110000"/>
              </a:lnSpc>
              <a:spcBef>
                <a:spcPts val="600"/>
              </a:spcBef>
              <a:spcAft>
                <a:spcPts val="0"/>
              </a:spcAft>
              <a:buClr>
                <a:srgbClr val="4A789F"/>
              </a:buClr>
              <a:buSzPts val="1530"/>
              <a:buFont typeface="Courier New"/>
              <a:buChar char="o"/>
              <a:defRPr sz="1530" b="0" i="0" u="none" strike="noStrike" cap="none">
                <a:solidFill>
                  <a:srgbClr val="4A789F"/>
                </a:solidFill>
                <a:latin typeface="Poppins"/>
                <a:ea typeface="Poppins"/>
                <a:cs typeface="Poppins"/>
                <a:sym typeface="Poppins"/>
              </a:defRPr>
            </a:lvl5pPr>
            <a:lvl6pPr marL="2743200" marR="0" lvl="5" indent="-325754" algn="l" rtl="0" eaLnBrk="1" hangingPunct="1">
              <a:lnSpc>
                <a:spcPct val="90000"/>
              </a:lnSpc>
              <a:spcBef>
                <a:spcPts val="600"/>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6pPr>
            <a:lvl7pPr marL="3200400" marR="0" lvl="6" indent="-325754" algn="l" rtl="0" eaLnBrk="1" hangingPunct="1">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7pPr>
            <a:lvl8pPr marL="3657600" marR="0" lvl="7" indent="-325754" algn="l" rtl="0" eaLnBrk="1" hangingPunct="1">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8pPr>
            <a:lvl9pPr marL="4114800" marR="0" lvl="8" indent="-325754" algn="l" rtl="0" eaLnBrk="1" hangingPunct="1">
              <a:lnSpc>
                <a:spcPct val="90000"/>
              </a:lnSpc>
              <a:spcBef>
                <a:spcPts val="425"/>
              </a:spcBef>
              <a:spcAft>
                <a:spcPts val="0"/>
              </a:spcAft>
              <a:buClr>
                <a:schemeClr val="dk1"/>
              </a:buClr>
              <a:buSzPts val="1530"/>
              <a:buFont typeface="Arial"/>
              <a:buChar char="•"/>
              <a:defRPr sz="1530" b="0" i="0" u="none" strike="noStrike" cap="none">
                <a:solidFill>
                  <a:schemeClr val="dk1"/>
                </a:solidFill>
                <a:latin typeface="Poppins"/>
                <a:ea typeface="Poppins"/>
                <a:cs typeface="Poppins"/>
                <a:sym typeface="Poppins"/>
              </a:defRPr>
            </a:lvl9pPr>
          </a:lstStyle>
          <a:p>
            <a:pPr marL="77470" indent="0">
              <a:buNone/>
            </a:pPr>
            <a:r>
              <a:rPr lang="en-US" sz="2400" b="1" dirty="0">
                <a:solidFill>
                  <a:srgbClr val="000000"/>
                </a:solidFill>
                <a:latin typeface="Myriad" panose="020B0604020202020204" charset="0"/>
              </a:rPr>
              <a:t>Aetna network providers</a:t>
            </a:r>
            <a:r>
              <a:rPr lang="en-US" sz="2400" b="1" dirty="0">
                <a:solidFill>
                  <a:srgbClr val="000000"/>
                </a:solidFill>
                <a:latin typeface="Myriad" panose="020B0604020202020204" charset="0"/>
                <a:cs typeface="Times New Roman"/>
              </a:rPr>
              <a:t> </a:t>
            </a:r>
            <a:endParaRPr lang="en-US" dirty="0">
              <a:latin typeface="Myriad" panose="020B0604020202020204" charset="0"/>
            </a:endParaRPr>
          </a:p>
          <a:p>
            <a:pPr>
              <a:buFont typeface="Arial" panose="020B0604020202020204" pitchFamily="34" charset="0"/>
              <a:buChar char="•"/>
            </a:pPr>
            <a:r>
              <a:rPr lang="en-US" sz="1800" dirty="0">
                <a:solidFill>
                  <a:srgbClr val="000000"/>
                </a:solidFill>
                <a:latin typeface="Myriad" panose="020B0604020202020204" charset="0"/>
              </a:rPr>
              <a:t>Access providers through the Aetna network</a:t>
            </a:r>
            <a:r>
              <a:rPr lang="en-US" sz="1800" dirty="0">
                <a:solidFill>
                  <a:srgbClr val="000000"/>
                </a:solidFill>
                <a:latin typeface="Myriad" panose="020B0604020202020204" charset="0"/>
                <a:cs typeface="Times New Roman"/>
              </a:rPr>
              <a:t> </a:t>
            </a:r>
            <a:endParaRPr lang="en-US" sz="1800" dirty="0">
              <a:latin typeface="Myriad" panose="020B0604020202020204" charset="0"/>
            </a:endParaRPr>
          </a:p>
          <a:p>
            <a:pPr>
              <a:buFont typeface="Arial" panose="020B0604020202020204" pitchFamily="34" charset="0"/>
              <a:buChar char="•"/>
            </a:pPr>
            <a:r>
              <a:rPr lang="en-US" sz="1800" dirty="0">
                <a:solidFill>
                  <a:srgbClr val="000000"/>
                </a:solidFill>
                <a:latin typeface="Myriad" panose="020B0604020202020204" charset="0"/>
              </a:rPr>
              <a:t>Visits are paid through the medical plan (member deductible and coinsurance apply)</a:t>
            </a:r>
            <a:r>
              <a:rPr lang="en-US" sz="1800" dirty="0">
                <a:solidFill>
                  <a:srgbClr val="000000"/>
                </a:solidFill>
                <a:latin typeface="Myriad" panose="020B0604020202020204" charset="0"/>
                <a:cs typeface="Times New Roman"/>
              </a:rPr>
              <a:t> </a:t>
            </a:r>
            <a:endParaRPr lang="en-US" sz="1800" dirty="0">
              <a:latin typeface="Myriad" panose="020B0604020202020204" charset="0"/>
            </a:endParaRPr>
          </a:p>
          <a:p>
            <a:pPr>
              <a:buFont typeface="Arial" panose="020B0604020202020204" pitchFamily="34" charset="0"/>
              <a:buChar char="•"/>
            </a:pPr>
            <a:r>
              <a:rPr lang="en-US" sz="1800" dirty="0">
                <a:solidFill>
                  <a:srgbClr val="000000"/>
                </a:solidFill>
                <a:latin typeface="Myriad" panose="020B0604020202020204" charset="0"/>
              </a:rPr>
              <a:t>Therapists/psychiatrists available online daily from 7 am to 9 pm</a:t>
            </a:r>
            <a:r>
              <a:rPr lang="en-US" sz="1800" dirty="0">
                <a:solidFill>
                  <a:srgbClr val="000000"/>
                </a:solidFill>
                <a:latin typeface="Myriad" panose="020B0604020202020204" charset="0"/>
                <a:cs typeface="Times New Roman"/>
              </a:rPr>
              <a:t> </a:t>
            </a:r>
            <a:endParaRPr lang="en-US" sz="1800" dirty="0">
              <a:latin typeface="Myriad" panose="020B0604020202020204" charset="0"/>
            </a:endParaRPr>
          </a:p>
          <a:p>
            <a:pPr>
              <a:buFont typeface="Arial" panose="020B0604020202020204" pitchFamily="34" charset="0"/>
              <a:buChar char="•"/>
            </a:pPr>
            <a:r>
              <a:rPr lang="en-US" sz="1800" dirty="0">
                <a:solidFill>
                  <a:srgbClr val="000000"/>
                </a:solidFill>
                <a:latin typeface="Myriad" panose="020B0604020202020204" charset="0"/>
              </a:rPr>
              <a:t>Costs vary; therapists range from $0-$85 per visit, psychiatrist from $0-$180 per visit. Enroll with Teladoc for pricing</a:t>
            </a:r>
            <a:r>
              <a:rPr lang="en-US" sz="1800" dirty="0">
                <a:solidFill>
                  <a:srgbClr val="000000"/>
                </a:solidFill>
                <a:latin typeface="Myriad" panose="020B0604020202020204" charset="0"/>
                <a:cs typeface="Times New Roman"/>
              </a:rPr>
              <a:t> </a:t>
            </a:r>
            <a:endParaRPr lang="en-US" sz="1800" dirty="0">
              <a:latin typeface="Myriad" panose="020B0604020202020204" charset="0"/>
            </a:endParaRPr>
          </a:p>
          <a:p>
            <a:endParaRPr lang="en-US" sz="1800" dirty="0">
              <a:solidFill>
                <a:srgbClr val="000000"/>
              </a:solidFill>
              <a:latin typeface="Myriad" panose="020B0604020202020204" charset="0"/>
              <a:cs typeface="Times New Roman"/>
            </a:endParaRPr>
          </a:p>
          <a:p>
            <a:pPr marL="77470" indent="0">
              <a:buNone/>
            </a:pPr>
            <a:r>
              <a:rPr lang="en-US" sz="2400" b="1" dirty="0">
                <a:solidFill>
                  <a:srgbClr val="000000"/>
                </a:solidFill>
                <a:latin typeface="Myriad" panose="020B0604020202020204" charset="0"/>
              </a:rPr>
              <a:t>AllOne Health – Employee Assistance Program (EAP)</a:t>
            </a:r>
            <a:r>
              <a:rPr lang="en-US" sz="2400" b="1" dirty="0">
                <a:solidFill>
                  <a:srgbClr val="000000"/>
                </a:solidFill>
                <a:latin typeface="Myriad" panose="020B0604020202020204" charset="0"/>
                <a:cs typeface="Times New Roman"/>
              </a:rPr>
              <a:t> </a:t>
            </a:r>
            <a:endParaRPr lang="en-US" dirty="0">
              <a:latin typeface="Myriad" panose="020B0604020202020204" charset="0"/>
            </a:endParaRPr>
          </a:p>
          <a:p>
            <a:pPr>
              <a:buFont typeface="Arial" panose="020B0604020202020204" pitchFamily="34" charset="0"/>
              <a:buChar char="•"/>
            </a:pPr>
            <a:r>
              <a:rPr lang="en-US" sz="1800" dirty="0">
                <a:solidFill>
                  <a:srgbClr val="000000"/>
                </a:solidFill>
                <a:latin typeface="Myriad" panose="020B0604020202020204" charset="0"/>
              </a:rPr>
              <a:t>Access to AllOne Health counselors by calling 800-456-6327</a:t>
            </a:r>
            <a:r>
              <a:rPr lang="en-US" sz="1800" dirty="0">
                <a:solidFill>
                  <a:srgbClr val="000000"/>
                </a:solidFill>
                <a:latin typeface="Myriad" panose="020B0604020202020204" charset="0"/>
                <a:cs typeface="Times New Roman"/>
              </a:rPr>
              <a:t> </a:t>
            </a:r>
            <a:endParaRPr lang="en-US" sz="1800" dirty="0">
              <a:latin typeface="Myriad" panose="020B0604020202020204" charset="0"/>
            </a:endParaRPr>
          </a:p>
          <a:p>
            <a:pPr>
              <a:buFont typeface="Arial" panose="020B0604020202020204" pitchFamily="34" charset="0"/>
              <a:buChar char="•"/>
            </a:pPr>
            <a:r>
              <a:rPr lang="en-US" sz="1800" b="1" dirty="0">
                <a:solidFill>
                  <a:srgbClr val="000000"/>
                </a:solidFill>
                <a:latin typeface="Myriad" panose="020B0604020202020204" charset="0"/>
              </a:rPr>
              <a:t>Consultations/visits are free for employees and dependents</a:t>
            </a:r>
            <a:r>
              <a:rPr lang="en-US" sz="1800" b="1" dirty="0">
                <a:solidFill>
                  <a:srgbClr val="000000"/>
                </a:solidFill>
                <a:latin typeface="Myriad" panose="020B0604020202020204" charset="0"/>
                <a:cs typeface="Times New Roman"/>
              </a:rPr>
              <a:t> </a:t>
            </a:r>
            <a:endParaRPr lang="en-US" sz="1800" b="1" dirty="0">
              <a:latin typeface="Myriad" panose="020B0604020202020204" charset="0"/>
            </a:endParaRPr>
          </a:p>
          <a:p>
            <a:pPr>
              <a:buFont typeface="Arial" panose="020B0604020202020204" pitchFamily="34" charset="0"/>
              <a:buChar char="•"/>
            </a:pPr>
            <a:r>
              <a:rPr lang="en-US" sz="1800" dirty="0">
                <a:solidFill>
                  <a:srgbClr val="000000"/>
                </a:solidFill>
                <a:latin typeface="Myriad" panose="020B0604020202020204" charset="0"/>
              </a:rPr>
              <a:t>After 3 initial visits, you are referred to an Aetna network provider</a:t>
            </a:r>
            <a:r>
              <a:rPr lang="en-US" sz="1800" dirty="0">
                <a:solidFill>
                  <a:srgbClr val="000000"/>
                </a:solidFill>
                <a:latin typeface="Myriad" panose="020B0604020202020204" charset="0"/>
                <a:cs typeface="Times New Roman"/>
              </a:rPr>
              <a:t> </a:t>
            </a:r>
            <a:endParaRPr lang="en-US" sz="1800" dirty="0">
              <a:latin typeface="Myriad" panose="020B0604020202020204" charset="0"/>
            </a:endParaRPr>
          </a:p>
          <a:p>
            <a:endParaRPr lang="en-US" sz="1800" dirty="0">
              <a:solidFill>
                <a:srgbClr val="000000"/>
              </a:solidFill>
              <a:latin typeface="Myriad" panose="020B0604020202020204" charset="0"/>
              <a:cs typeface="Times New Roman"/>
            </a:endParaRPr>
          </a:p>
          <a:p>
            <a:pPr marL="77470" indent="0">
              <a:buNone/>
            </a:pPr>
            <a:r>
              <a:rPr lang="en-US" sz="2400" b="1" dirty="0">
                <a:solidFill>
                  <a:srgbClr val="000000"/>
                </a:solidFill>
                <a:latin typeface="Myriad" panose="020B0604020202020204" charset="0"/>
              </a:rPr>
              <a:t>First Stop Health</a:t>
            </a:r>
            <a:r>
              <a:rPr lang="en-US" sz="2400" b="1" dirty="0">
                <a:solidFill>
                  <a:srgbClr val="000000"/>
                </a:solidFill>
                <a:latin typeface="Myriad" panose="020B0604020202020204" charset="0"/>
                <a:cs typeface="Times New Roman"/>
              </a:rPr>
              <a:t> </a:t>
            </a:r>
            <a:endParaRPr lang="en-US" dirty="0">
              <a:latin typeface="Myriad" panose="020B0604020202020204" charset="0"/>
            </a:endParaRPr>
          </a:p>
          <a:p>
            <a:pPr>
              <a:buFont typeface="Arial" panose="020B0604020202020204" pitchFamily="34" charset="0"/>
              <a:buChar char="•"/>
            </a:pPr>
            <a:r>
              <a:rPr lang="en-US" sz="1800" dirty="0">
                <a:solidFill>
                  <a:srgbClr val="000000"/>
                </a:solidFill>
                <a:latin typeface="Myriad" panose="020B0604020202020204" charset="0"/>
              </a:rPr>
              <a:t>Access providers at </a:t>
            </a:r>
            <a:r>
              <a:rPr lang="en-US" sz="1800" dirty="0">
                <a:solidFill>
                  <a:srgbClr val="000000"/>
                </a:solidFill>
                <a:latin typeface="Myriad" panose="020B0604020202020204" charset="0"/>
                <a:hlinkClick r:id="rId12"/>
              </a:rPr>
              <a:t>https://www.fshealth.com/</a:t>
            </a:r>
            <a:r>
              <a:rPr lang="en-US" sz="1800" dirty="0">
                <a:solidFill>
                  <a:srgbClr val="000000"/>
                </a:solidFill>
                <a:latin typeface="Myriad" panose="020B0604020202020204" charset="0"/>
              </a:rPr>
              <a:t> or call 888-691-7867 </a:t>
            </a:r>
            <a:r>
              <a:rPr lang="en-US" sz="1800" dirty="0">
                <a:solidFill>
                  <a:srgbClr val="000000"/>
                </a:solidFill>
                <a:latin typeface="Myriad" panose="020B0604020202020204" charset="0"/>
                <a:cs typeface="Times New Roman"/>
              </a:rPr>
              <a:t> </a:t>
            </a:r>
            <a:endParaRPr lang="en-US" sz="1800" dirty="0">
              <a:latin typeface="Myriad" panose="020B0604020202020204" charset="0"/>
            </a:endParaRPr>
          </a:p>
          <a:p>
            <a:pPr>
              <a:buFont typeface="Arial" panose="020B0604020202020204" pitchFamily="34" charset="0"/>
              <a:buChar char="•"/>
            </a:pPr>
            <a:r>
              <a:rPr lang="en-US" sz="1800" b="1" dirty="0">
                <a:solidFill>
                  <a:srgbClr val="000000"/>
                </a:solidFill>
                <a:latin typeface="Myriad" panose="020B0604020202020204" charset="0"/>
              </a:rPr>
              <a:t>Free virtual visits for employees and dependents</a:t>
            </a:r>
            <a:r>
              <a:rPr lang="en-US" sz="1800" b="1" dirty="0">
                <a:solidFill>
                  <a:srgbClr val="000000"/>
                </a:solidFill>
                <a:latin typeface="Myriad" panose="020B0604020202020204" charset="0"/>
                <a:cs typeface="Times New Roman"/>
              </a:rPr>
              <a:t> </a:t>
            </a:r>
            <a:endParaRPr lang="en-US" sz="1800" b="1" dirty="0">
              <a:latin typeface="Myriad" panose="020B0604020202020204" charset="0"/>
            </a:endParaRPr>
          </a:p>
          <a:p>
            <a:pPr>
              <a:buFont typeface="Arial" panose="020B0604020202020204" pitchFamily="34" charset="0"/>
              <a:buChar char="•"/>
            </a:pPr>
            <a:r>
              <a:rPr lang="en-US" sz="1800" dirty="0">
                <a:solidFill>
                  <a:srgbClr val="000000"/>
                </a:solidFill>
                <a:latin typeface="Myriad" panose="020B0604020202020204" charset="0"/>
              </a:rPr>
              <a:t>Short-term, solution-focused counseling via app, web or phone.</a:t>
            </a:r>
            <a:r>
              <a:rPr lang="en-US" sz="1800" dirty="0">
                <a:solidFill>
                  <a:srgbClr val="000000"/>
                </a:solidFill>
                <a:latin typeface="Myriad" panose="020B0604020202020204" charset="0"/>
                <a:cs typeface="Times New Roman"/>
              </a:rPr>
              <a:t> </a:t>
            </a:r>
            <a:endParaRPr lang="en-US" sz="1800" dirty="0">
              <a:latin typeface="Myriad" panose="020B0604020202020204" charset="0"/>
            </a:endParaRPr>
          </a:p>
          <a:p>
            <a:pPr>
              <a:buFont typeface="Arial" panose="020B0604020202020204" pitchFamily="34" charset="0"/>
              <a:buChar char="•"/>
            </a:pPr>
            <a:r>
              <a:rPr lang="en-US" sz="1800" dirty="0">
                <a:solidFill>
                  <a:srgbClr val="000000"/>
                </a:solidFill>
                <a:latin typeface="Myriad" panose="020B0604020202020204" charset="0"/>
              </a:rPr>
              <a:t>Will refer to Aetna network provider if needed</a:t>
            </a:r>
            <a:endParaRPr lang="en-US" sz="1800" dirty="0">
              <a:latin typeface="Myriad" panose="020B0604020202020204" charset="0"/>
            </a:endParaRPr>
          </a:p>
          <a:p>
            <a:pPr marL="534670" indent="-457200">
              <a:buClr>
                <a:srgbClr val="5A0722"/>
              </a:buClr>
              <a:buFont typeface="Arial" panose="020B0604020202020204" pitchFamily="34" charset="0"/>
              <a:buChar char="•"/>
            </a:pPr>
            <a:endParaRPr lang="en-US" sz="1800" b="1" dirty="0">
              <a:solidFill>
                <a:srgbClr val="000000"/>
              </a:solidFill>
            </a:endParaRPr>
          </a:p>
        </p:txBody>
      </p:sp>
    </p:spTree>
    <p:extLst>
      <p:ext uri="{BB962C8B-B14F-4D97-AF65-F5344CB8AC3E}">
        <p14:creationId xmlns:p14="http://schemas.microsoft.com/office/powerpoint/2010/main" val="3376682579"/>
      </p:ext>
    </p:extLst>
  </p:cSld>
  <p:clrMapOvr>
    <a:masterClrMapping/>
  </p:clrMapOvr>
  <p:extLst>
    <p:ext uri="{6950BFC3-D8DA-4A85-94F7-54DA5524770B}">
      <p188:commentRel xmlns:p188="http://schemas.microsoft.com/office/powerpoint/2018/8/main" r:id="rId3"/>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09565"/>
            <a:ext cx="9144000" cy="1631990"/>
            <a:chOff x="0" y="0"/>
            <a:chExt cx="13004800" cy="2321052"/>
          </a:xfrm>
        </p:grpSpPr>
        <p:sp>
          <p:nvSpPr>
            <p:cNvPr id="3" name="Freeform 3"/>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8" name="Group 8"/>
          <p:cNvGrpSpPr/>
          <p:nvPr/>
        </p:nvGrpSpPr>
        <p:grpSpPr>
          <a:xfrm>
            <a:off x="369407" y="454297"/>
            <a:ext cx="6562287" cy="587173"/>
            <a:chOff x="0" y="-28575"/>
            <a:chExt cx="9333030" cy="835090"/>
          </a:xfrm>
        </p:grpSpPr>
        <p:sp>
          <p:nvSpPr>
            <p:cNvPr id="9" name="Freeform 9"/>
            <p:cNvSpPr/>
            <p:nvPr/>
          </p:nvSpPr>
          <p:spPr>
            <a:xfrm>
              <a:off x="0" y="0"/>
              <a:ext cx="9333030" cy="806515"/>
            </a:xfrm>
            <a:custGeom>
              <a:avLst/>
              <a:gdLst/>
              <a:ahLst/>
              <a:cxnLst/>
              <a:rect l="l" t="t" r="r" b="b"/>
              <a:pathLst>
                <a:path w="9333030" h="806515">
                  <a:moveTo>
                    <a:pt x="0" y="0"/>
                  </a:moveTo>
                  <a:lnTo>
                    <a:pt x="9333030" y="0"/>
                  </a:lnTo>
                  <a:lnTo>
                    <a:pt x="9333030" y="806515"/>
                  </a:lnTo>
                  <a:lnTo>
                    <a:pt x="0" y="806515"/>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0" name="TextBox 10"/>
            <p:cNvSpPr txBox="1"/>
            <p:nvPr/>
          </p:nvSpPr>
          <p:spPr>
            <a:xfrm>
              <a:off x="0" y="-28575"/>
              <a:ext cx="9333030" cy="835090"/>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98" b="1" spc="33">
                  <a:solidFill>
                    <a:srgbClr val="FFFFFF"/>
                  </a:solidFill>
                  <a:latin typeface="Myriad Bold"/>
                  <a:ea typeface="Myriad Bold"/>
                  <a:cs typeface="Myriad Bold"/>
                  <a:sym typeface="Myriad Bold"/>
                </a:rPr>
                <a:t>Life &amp; Disability</a:t>
              </a:r>
            </a:p>
          </p:txBody>
        </p:sp>
      </p:grpSp>
      <p:sp>
        <p:nvSpPr>
          <p:cNvPr id="11" name="Freeform 11"/>
          <p:cNvSpPr/>
          <p:nvPr/>
        </p:nvSpPr>
        <p:spPr>
          <a:xfrm>
            <a:off x="23486" y="2750879"/>
            <a:ext cx="2743200" cy="2743200"/>
          </a:xfrm>
          <a:custGeom>
            <a:avLst/>
            <a:gdLst/>
            <a:ahLst/>
            <a:cxnLst/>
            <a:rect l="l" t="t" r="r" b="b"/>
            <a:pathLst>
              <a:path w="2926080" h="2926080">
                <a:moveTo>
                  <a:pt x="0" y="0"/>
                </a:moveTo>
                <a:lnTo>
                  <a:pt x="2926080" y="0"/>
                </a:lnTo>
                <a:lnTo>
                  <a:pt x="2926080" y="2926080"/>
                </a:lnTo>
                <a:lnTo>
                  <a:pt x="0" y="29260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12" name="Group 12"/>
          <p:cNvGrpSpPr/>
          <p:nvPr/>
        </p:nvGrpSpPr>
        <p:grpSpPr>
          <a:xfrm>
            <a:off x="366387" y="2238934"/>
            <a:ext cx="8419822" cy="3820898"/>
            <a:chOff x="0" y="0"/>
            <a:chExt cx="3326349" cy="1509490"/>
          </a:xfrm>
        </p:grpSpPr>
        <p:sp>
          <p:nvSpPr>
            <p:cNvPr id="13" name="Freeform 13"/>
            <p:cNvSpPr/>
            <p:nvPr/>
          </p:nvSpPr>
          <p:spPr>
            <a:xfrm>
              <a:off x="0" y="0"/>
              <a:ext cx="3326349" cy="1509490"/>
            </a:xfrm>
            <a:custGeom>
              <a:avLst/>
              <a:gdLst/>
              <a:ahLst/>
              <a:cxnLst/>
              <a:rect l="l" t="t" r="r" b="b"/>
              <a:pathLst>
                <a:path w="3326349" h="1509490">
                  <a:moveTo>
                    <a:pt x="0" y="0"/>
                  </a:moveTo>
                  <a:lnTo>
                    <a:pt x="3326349" y="0"/>
                  </a:lnTo>
                  <a:lnTo>
                    <a:pt x="3326349" y="1509490"/>
                  </a:lnTo>
                  <a:lnTo>
                    <a:pt x="0" y="1509490"/>
                  </a:lnTo>
                  <a:close/>
                </a:path>
              </a:pathLst>
            </a:custGeom>
            <a:solidFill>
              <a:srgbClr val="EEEEEE"/>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4" name="TextBox 14"/>
            <p:cNvSpPr txBox="1"/>
            <p:nvPr/>
          </p:nvSpPr>
          <p:spPr>
            <a:xfrm>
              <a:off x="0" y="-19050"/>
              <a:ext cx="3326349" cy="1528540"/>
            </a:xfrm>
            <a:prstGeom prst="rect">
              <a:avLst/>
            </a:prstGeom>
          </p:spPr>
          <p:txBody>
            <a:bodyPr lIns="47625" tIns="47625" rIns="47625" bIns="47625"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728"/>
                </a:lnSpc>
              </a:pPr>
              <a:endParaRPr sz="1583"/>
            </a:p>
          </p:txBody>
        </p:sp>
      </p:grpSp>
      <p:sp>
        <p:nvSpPr>
          <p:cNvPr id="15" name="TextBox 15"/>
          <p:cNvSpPr txBox="1"/>
          <p:nvPr/>
        </p:nvSpPr>
        <p:spPr>
          <a:xfrm>
            <a:off x="577535" y="2338427"/>
            <a:ext cx="8007367" cy="3462486"/>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nSpc>
                <a:spcPts val="1810"/>
              </a:lnSpc>
            </a:pPr>
            <a:r>
              <a:rPr lang="en-US" sz="1500" b="1" dirty="0">
                <a:solidFill>
                  <a:srgbClr val="000000"/>
                </a:solidFill>
                <a:latin typeface="Myriad Bold"/>
                <a:ea typeface="Myriad Bold"/>
                <a:cs typeface="Myriad Bold"/>
                <a:sym typeface="Myriad Bold"/>
              </a:rPr>
              <a:t>Employee &amp; Dependent Life Insurance</a:t>
            </a:r>
          </a:p>
          <a:p>
            <a:pPr marL="290830" lvl="2" indent="-96520" algn="l">
              <a:lnSpc>
                <a:spcPts val="1810"/>
              </a:lnSpc>
              <a:buFont typeface="Arial"/>
              <a:buChar char="⚬"/>
            </a:pPr>
            <a:r>
              <a:rPr lang="en-US" sz="1500" dirty="0">
                <a:solidFill>
                  <a:srgbClr val="000000"/>
                </a:solidFill>
                <a:latin typeface="Myriad Light"/>
                <a:ea typeface="Myriad Light"/>
                <a:cs typeface="Myriad Light"/>
                <a:sym typeface="Myriad Light"/>
              </a:rPr>
              <a:t>Basic Life automatically provided at 1.5x salary to a max of $500,000</a:t>
            </a:r>
            <a:endParaRPr lang="en-US" sz="1500" dirty="0">
              <a:solidFill>
                <a:srgbClr val="000000"/>
              </a:solidFill>
              <a:latin typeface="Myriad Light"/>
              <a:ea typeface="Myriad Light"/>
              <a:cs typeface="Myriad Light"/>
            </a:endParaRPr>
          </a:p>
          <a:p>
            <a:pPr marL="290830" lvl="2" indent="-96520" algn="l">
              <a:lnSpc>
                <a:spcPts val="1810"/>
              </a:lnSpc>
              <a:buFont typeface="Arial"/>
              <a:buChar char="⚬"/>
            </a:pPr>
            <a:r>
              <a:rPr lang="en-US" sz="1500" dirty="0">
                <a:solidFill>
                  <a:srgbClr val="000000"/>
                </a:solidFill>
                <a:latin typeface="Myriad Light"/>
                <a:ea typeface="Myriad Light"/>
                <a:cs typeface="Myriad Light"/>
                <a:sym typeface="Myriad Light"/>
              </a:rPr>
              <a:t>Voluntary Supplemental Life Insurance.</a:t>
            </a:r>
            <a:endParaRPr lang="en-US" sz="1500" dirty="0">
              <a:solidFill>
                <a:srgbClr val="000000"/>
              </a:solidFill>
              <a:latin typeface="Myriad Light"/>
              <a:ea typeface="Myriad Light"/>
              <a:cs typeface="Myriad Light"/>
            </a:endParaRPr>
          </a:p>
          <a:p>
            <a:pPr marL="738505" lvl="3" indent="-184150" algn="l">
              <a:lnSpc>
                <a:spcPts val="1810"/>
              </a:lnSpc>
              <a:buFont typeface="Arial"/>
              <a:buChar char="￭"/>
            </a:pPr>
            <a:r>
              <a:rPr lang="en-US" sz="1500" dirty="0">
                <a:solidFill>
                  <a:srgbClr val="000000"/>
                </a:solidFill>
                <a:latin typeface="Myriad Light"/>
                <a:ea typeface="Myriad Light"/>
                <a:cs typeface="Myriad Light"/>
                <a:sym typeface="Myriad Light"/>
              </a:rPr>
              <a:t>You - Up to 5x salary ($500k max)</a:t>
            </a:r>
            <a:endParaRPr lang="en-US" sz="1500" dirty="0">
              <a:solidFill>
                <a:srgbClr val="000000"/>
              </a:solidFill>
              <a:latin typeface="Myriad Light"/>
              <a:ea typeface="Myriad Light"/>
              <a:cs typeface="Myriad Light"/>
            </a:endParaRPr>
          </a:p>
          <a:p>
            <a:pPr marL="738505" lvl="3" indent="-184150">
              <a:lnSpc>
                <a:spcPts val="1810"/>
              </a:lnSpc>
              <a:buFont typeface="Arial"/>
              <a:buChar char="￭"/>
            </a:pPr>
            <a:r>
              <a:rPr lang="en-US" sz="1500" dirty="0">
                <a:solidFill>
                  <a:srgbClr val="000000"/>
                </a:solidFill>
                <a:latin typeface="Myriad Light"/>
                <a:ea typeface="Myriad Light"/>
                <a:cs typeface="Myriad Light"/>
                <a:sym typeface="Myriad Light"/>
              </a:rPr>
              <a:t>Guarantee Issue $250k when first eligible</a:t>
            </a:r>
            <a:endParaRPr lang="en-US" sz="1500" b="1" dirty="0">
              <a:solidFill>
                <a:srgbClr val="000000"/>
              </a:solidFill>
              <a:latin typeface="Myriad Bold"/>
              <a:ea typeface="Myriad Light"/>
              <a:cs typeface="Myriad Light"/>
              <a:sym typeface="Myriad Light"/>
            </a:endParaRPr>
          </a:p>
          <a:p>
            <a:pPr marL="290830" lvl="2" indent="-96520" algn="l">
              <a:lnSpc>
                <a:spcPts val="1810"/>
              </a:lnSpc>
              <a:buFont typeface="Arial"/>
              <a:buChar char="⚬"/>
            </a:pPr>
            <a:r>
              <a:rPr lang="en-US" sz="1500" dirty="0">
                <a:solidFill>
                  <a:srgbClr val="000000"/>
                </a:solidFill>
                <a:latin typeface="Myriad Light"/>
                <a:ea typeface="Myriad Light"/>
                <a:cs typeface="Myriad Light"/>
                <a:sym typeface="Myriad Light"/>
              </a:rPr>
              <a:t>Spouse – Up to 100% of your approved amount</a:t>
            </a:r>
            <a:endParaRPr lang="en-US" sz="1500" dirty="0">
              <a:solidFill>
                <a:srgbClr val="000000"/>
              </a:solidFill>
              <a:latin typeface="Myriad Light"/>
              <a:ea typeface="Myriad Light"/>
              <a:cs typeface="Myriad Light"/>
            </a:endParaRPr>
          </a:p>
          <a:p>
            <a:pPr marL="738505" lvl="3" indent="-184150" algn="l">
              <a:lnSpc>
                <a:spcPts val="1810"/>
              </a:lnSpc>
              <a:buFont typeface="Arial"/>
              <a:buChar char="￭"/>
            </a:pPr>
            <a:r>
              <a:rPr lang="en-US" sz="1500" dirty="0">
                <a:solidFill>
                  <a:srgbClr val="000000"/>
                </a:solidFill>
                <a:latin typeface="Myriad Light"/>
                <a:ea typeface="Myriad Light"/>
                <a:cs typeface="Myriad Light"/>
                <a:sym typeface="Myriad Light"/>
              </a:rPr>
              <a:t>Maximum of $100,000</a:t>
            </a:r>
            <a:endParaRPr lang="en-US" sz="1500" dirty="0">
              <a:solidFill>
                <a:srgbClr val="000000"/>
              </a:solidFill>
              <a:latin typeface="Myriad Light"/>
              <a:ea typeface="Myriad Light"/>
              <a:cs typeface="Myriad Light"/>
            </a:endParaRPr>
          </a:p>
          <a:p>
            <a:pPr marL="738505" lvl="3" indent="-184150" algn="l">
              <a:lnSpc>
                <a:spcPts val="1810"/>
              </a:lnSpc>
              <a:buFont typeface="Arial"/>
              <a:buChar char="￭"/>
            </a:pPr>
            <a:r>
              <a:rPr lang="en-US" sz="1500" dirty="0">
                <a:solidFill>
                  <a:srgbClr val="000000"/>
                </a:solidFill>
                <a:latin typeface="Myriad Light"/>
                <a:ea typeface="Myriad Light"/>
                <a:cs typeface="Myriad Light"/>
                <a:sym typeface="Myriad Light"/>
              </a:rPr>
              <a:t>Guarantee Issue $25k when first eligible</a:t>
            </a:r>
            <a:endParaRPr lang="en-US" sz="1500" dirty="0">
              <a:solidFill>
                <a:srgbClr val="000000"/>
              </a:solidFill>
              <a:latin typeface="Myriad Light"/>
              <a:ea typeface="Myriad Light"/>
              <a:cs typeface="Myriad Light"/>
            </a:endParaRPr>
          </a:p>
          <a:p>
            <a:pPr marL="290830" lvl="2" indent="-96520" algn="l">
              <a:lnSpc>
                <a:spcPts val="1810"/>
              </a:lnSpc>
              <a:buFont typeface="Arial"/>
              <a:buChar char="⚬"/>
            </a:pPr>
            <a:r>
              <a:rPr lang="en-US" sz="1500" dirty="0">
                <a:solidFill>
                  <a:srgbClr val="000000"/>
                </a:solidFill>
                <a:latin typeface="Myriad Light"/>
                <a:ea typeface="Myriad Light"/>
                <a:cs typeface="Myriad Light"/>
                <a:sym typeface="Myriad Light"/>
              </a:rPr>
              <a:t>Child(ren) – $5k ($1k &lt; 6 months) Guarantee Issue (no health questions)</a:t>
            </a:r>
            <a:endParaRPr lang="en-US" sz="1500" dirty="0">
              <a:solidFill>
                <a:srgbClr val="000000"/>
              </a:solidFill>
              <a:latin typeface="Myriad Light"/>
              <a:ea typeface="Myriad Light"/>
              <a:cs typeface="Myriad Light"/>
            </a:endParaRPr>
          </a:p>
          <a:p>
            <a:pPr marL="290830" lvl="2" indent="-96520">
              <a:lnSpc>
                <a:spcPts val="1810"/>
              </a:lnSpc>
            </a:pPr>
            <a:r>
              <a:rPr lang="en-US" sz="1050" b="1" dirty="0">
                <a:solidFill>
                  <a:srgbClr val="520B09"/>
                </a:solidFill>
                <a:latin typeface="Myriad Light"/>
                <a:ea typeface="Myriad Light"/>
                <a:cs typeface="Myriad Light"/>
              </a:rPr>
              <a:t>You must elect supplemental life Insurance for yourself before you elect spouse or Child-Always add your Beneficiaries</a:t>
            </a:r>
          </a:p>
          <a:p>
            <a:pPr marL="290830" lvl="2" indent="-96520">
              <a:lnSpc>
                <a:spcPts val="1810"/>
              </a:lnSpc>
            </a:pPr>
            <a:r>
              <a:rPr lang="en-US" sz="1500" b="1" dirty="0">
                <a:latin typeface="Myriad Light"/>
              </a:rPr>
              <a:t>Disability Insurance , you don’t have to elect- You are enrolled when you become eligible</a:t>
            </a:r>
            <a:endParaRPr lang="en-US" sz="1500" b="1" dirty="0"/>
          </a:p>
          <a:p>
            <a:pPr marL="290830" lvl="2" indent="-96520" algn="l">
              <a:lnSpc>
                <a:spcPts val="1810"/>
              </a:lnSpc>
              <a:buFont typeface="Arial"/>
              <a:buChar char="⚬"/>
            </a:pPr>
            <a:r>
              <a:rPr lang="en-US" sz="1500" dirty="0">
                <a:solidFill>
                  <a:srgbClr val="000000"/>
                </a:solidFill>
                <a:latin typeface="Myriad Bold"/>
                <a:ea typeface="Myriad Bold"/>
                <a:cs typeface="Myriad Bold"/>
                <a:sym typeface="Myriad Bold"/>
              </a:rPr>
              <a:t>Short-Term Disability</a:t>
            </a:r>
            <a:r>
              <a:rPr lang="en-US" sz="1500" b="1" dirty="0">
                <a:solidFill>
                  <a:srgbClr val="000000"/>
                </a:solidFill>
                <a:latin typeface="Myriad Bold"/>
                <a:ea typeface="Myriad Bold"/>
                <a:cs typeface="Myriad Bold"/>
                <a:sym typeface="Myriad Bold"/>
              </a:rPr>
              <a:t> </a:t>
            </a:r>
            <a:r>
              <a:rPr lang="en-US" sz="1500" dirty="0">
                <a:solidFill>
                  <a:srgbClr val="000000"/>
                </a:solidFill>
                <a:latin typeface="Myriad Light"/>
                <a:ea typeface="Myriad Light"/>
                <a:cs typeface="Myriad Light"/>
                <a:sym typeface="Myriad Light"/>
              </a:rPr>
              <a:t>– The University automatically provides Short-Term Disability (STD) coverage to all full-time benefit-eligible faculty up to 26 weeks.</a:t>
            </a:r>
            <a:endParaRPr lang="en-US" sz="1500" dirty="0">
              <a:solidFill>
                <a:srgbClr val="000000"/>
              </a:solidFill>
              <a:latin typeface="Myriad Light"/>
              <a:ea typeface="Myriad Light"/>
              <a:cs typeface="Myriad Light"/>
            </a:endParaRPr>
          </a:p>
          <a:p>
            <a:pPr marL="290830" lvl="2" indent="-96520" algn="l">
              <a:lnSpc>
                <a:spcPts val="1810"/>
              </a:lnSpc>
              <a:buFont typeface="Arial"/>
              <a:buChar char="⚬"/>
            </a:pPr>
            <a:r>
              <a:rPr lang="en-US" sz="1500" dirty="0">
                <a:solidFill>
                  <a:srgbClr val="000000"/>
                </a:solidFill>
                <a:latin typeface="Myriad Bold"/>
                <a:ea typeface="Myriad Bold"/>
                <a:cs typeface="Myriad Bold"/>
                <a:sym typeface="Myriad Bold"/>
              </a:rPr>
              <a:t>Long Term Disability</a:t>
            </a:r>
            <a:r>
              <a:rPr lang="en-US" sz="1500" b="1" dirty="0">
                <a:solidFill>
                  <a:srgbClr val="000000"/>
                </a:solidFill>
                <a:latin typeface="Myriad Bold"/>
                <a:ea typeface="Myriad Bold"/>
                <a:cs typeface="Myriad Bold"/>
                <a:sym typeface="Myriad Bold"/>
              </a:rPr>
              <a:t> </a:t>
            </a:r>
            <a:r>
              <a:rPr lang="en-US" sz="1500" dirty="0">
                <a:solidFill>
                  <a:srgbClr val="000000"/>
                </a:solidFill>
                <a:latin typeface="Myriad Light"/>
                <a:ea typeface="Myriad Light"/>
                <a:cs typeface="Myriad Light"/>
                <a:sym typeface="Myriad Light"/>
              </a:rPr>
              <a:t>– The University automatically provides Long-Term Disability to all full-time benefit-eligible faculty.</a:t>
            </a:r>
            <a:endParaRPr lang="en-US" sz="1500" dirty="0">
              <a:solidFill>
                <a:srgbClr val="000000"/>
              </a:solidFill>
              <a:latin typeface="Myriad Light"/>
              <a:ea typeface="Myriad Light"/>
              <a:cs typeface="Myriad Light"/>
            </a:endParaRPr>
          </a:p>
        </p:txBody>
      </p:sp>
      <p:sp>
        <p:nvSpPr>
          <p:cNvPr id="16" name="Freeform 16"/>
          <p:cNvSpPr/>
          <p:nvPr/>
        </p:nvSpPr>
        <p:spPr>
          <a:xfrm>
            <a:off x="6443580" y="469840"/>
            <a:ext cx="2700391" cy="1471714"/>
          </a:xfrm>
          <a:custGeom>
            <a:avLst/>
            <a:gdLst/>
            <a:ahLst/>
            <a:cxnLst/>
            <a:rect l="l" t="t" r="r" b="b"/>
            <a:pathLst>
              <a:path w="2880417" h="1569828">
                <a:moveTo>
                  <a:pt x="0" y="0"/>
                </a:moveTo>
                <a:lnTo>
                  <a:pt x="2880418" y="0"/>
                </a:lnTo>
                <a:lnTo>
                  <a:pt x="2880418" y="1569827"/>
                </a:lnTo>
                <a:lnTo>
                  <a:pt x="0" y="15698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7" name="TextBox 17"/>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grpSp>
        <p:nvGrpSpPr>
          <p:cNvPr id="18" name="Group 11">
            <a:extLst>
              <a:ext uri="{FF2B5EF4-FFF2-40B4-BE49-F238E27FC236}">
                <a16:creationId xmlns:a16="http://schemas.microsoft.com/office/drawing/2014/main" id="{7D98FB47-3CEC-0E9B-A897-8FA8869F4BD1}"/>
              </a:ext>
            </a:extLst>
          </p:cNvPr>
          <p:cNvGrpSpPr/>
          <p:nvPr/>
        </p:nvGrpSpPr>
        <p:grpSpPr>
          <a:xfrm>
            <a:off x="6705366" y="2948423"/>
            <a:ext cx="1780460" cy="688725"/>
            <a:chOff x="199068" y="-159290"/>
            <a:chExt cx="3297047" cy="1397382"/>
          </a:xfrm>
        </p:grpSpPr>
        <p:sp>
          <p:nvSpPr>
            <p:cNvPr id="19" name="Freeform 12">
              <a:extLst>
                <a:ext uri="{FF2B5EF4-FFF2-40B4-BE49-F238E27FC236}">
                  <a16:creationId xmlns:a16="http://schemas.microsoft.com/office/drawing/2014/main" id="{DDB90B09-B874-2885-2F79-71AFCF751B28}"/>
                </a:ext>
              </a:extLst>
            </p:cNvPr>
            <p:cNvSpPr/>
            <p:nvPr/>
          </p:nvSpPr>
          <p:spPr>
            <a:xfrm>
              <a:off x="199068" y="-159290"/>
              <a:ext cx="3297047" cy="1397382"/>
            </a:xfrm>
            <a:custGeom>
              <a:avLst/>
              <a:gdLst/>
              <a:ahLst/>
              <a:cxnLst/>
              <a:rect l="l" t="t" r="r" b="b"/>
              <a:pathLst>
                <a:path w="3297047" h="1397381">
                  <a:moveTo>
                    <a:pt x="0" y="0"/>
                  </a:moveTo>
                  <a:lnTo>
                    <a:pt x="3297047" y="0"/>
                  </a:lnTo>
                  <a:lnTo>
                    <a:pt x="3297047" y="1397381"/>
                  </a:lnTo>
                  <a:lnTo>
                    <a:pt x="0" y="1397381"/>
                  </a:lnTo>
                  <a:lnTo>
                    <a:pt x="0" y="0"/>
                  </a:lnTo>
                  <a:close/>
                </a:path>
              </a:pathLst>
            </a:custGeom>
            <a:blipFill>
              <a:blip r:embed="rId7"/>
              <a:stretch>
                <a:fillRect b="-2"/>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Tree>
    <p:extLst>
      <p:ext uri="{BB962C8B-B14F-4D97-AF65-F5344CB8AC3E}">
        <p14:creationId xmlns:p14="http://schemas.microsoft.com/office/powerpoint/2010/main" val="7884872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774367" y="2940678"/>
            <a:ext cx="4934953" cy="4916447"/>
          </a:xfrm>
          <a:custGeom>
            <a:avLst/>
            <a:gdLst/>
            <a:ahLst/>
            <a:cxnLst/>
            <a:rect l="l" t="t" r="r" b="b"/>
            <a:pathLst>
              <a:path w="5263950" h="5244210">
                <a:moveTo>
                  <a:pt x="0" y="0"/>
                </a:moveTo>
                <a:lnTo>
                  <a:pt x="5263950" y="0"/>
                </a:lnTo>
                <a:lnTo>
                  <a:pt x="5263950" y="5244210"/>
                </a:lnTo>
                <a:lnTo>
                  <a:pt x="0" y="5244210"/>
                </a:lnTo>
                <a:lnTo>
                  <a:pt x="0" y="0"/>
                </a:lnTo>
                <a:close/>
              </a:path>
            </a:pathLst>
          </a:custGeom>
          <a:blipFill>
            <a:blip r:embed="rId3">
              <a:alphaModFix amt="20999"/>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3" name="Group 3"/>
          <p:cNvGrpSpPr/>
          <p:nvPr/>
        </p:nvGrpSpPr>
        <p:grpSpPr>
          <a:xfrm>
            <a:off x="0" y="309565"/>
            <a:ext cx="9144000" cy="1631990"/>
            <a:chOff x="0" y="0"/>
            <a:chExt cx="13004800" cy="2321052"/>
          </a:xfrm>
        </p:grpSpPr>
        <p:sp>
          <p:nvSpPr>
            <p:cNvPr id="4" name="Freeform 4"/>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5" name="Group 5"/>
          <p:cNvGrpSpPr/>
          <p:nvPr/>
        </p:nvGrpSpPr>
        <p:grpSpPr>
          <a:xfrm>
            <a:off x="0" y="1"/>
            <a:ext cx="9144000" cy="374690"/>
            <a:chOff x="0" y="0"/>
            <a:chExt cx="13004800" cy="532892"/>
          </a:xfrm>
        </p:grpSpPr>
        <p:sp>
          <p:nvSpPr>
            <p:cNvPr id="6" name="Freeform 6"/>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7" name="Group 7"/>
          <p:cNvGrpSpPr/>
          <p:nvPr/>
        </p:nvGrpSpPr>
        <p:grpSpPr>
          <a:xfrm>
            <a:off x="6956823" y="1"/>
            <a:ext cx="2187148" cy="163503"/>
            <a:chOff x="0" y="0"/>
            <a:chExt cx="3110611" cy="232537"/>
          </a:xfrm>
        </p:grpSpPr>
        <p:sp>
          <p:nvSpPr>
            <p:cNvPr id="8" name="Freeform 8"/>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9" name="Group 9"/>
          <p:cNvGrpSpPr/>
          <p:nvPr/>
        </p:nvGrpSpPr>
        <p:grpSpPr>
          <a:xfrm>
            <a:off x="239260" y="313427"/>
            <a:ext cx="6857255" cy="1276847"/>
            <a:chOff x="0" y="-1009445"/>
            <a:chExt cx="9752540" cy="1815960"/>
          </a:xfrm>
        </p:grpSpPr>
        <p:sp>
          <p:nvSpPr>
            <p:cNvPr id="10" name="Freeform 10"/>
            <p:cNvSpPr/>
            <p:nvPr/>
          </p:nvSpPr>
          <p:spPr>
            <a:xfrm>
              <a:off x="419510" y="-1009445"/>
              <a:ext cx="9333030" cy="806515"/>
            </a:xfrm>
            <a:custGeom>
              <a:avLst/>
              <a:gdLst/>
              <a:ahLst/>
              <a:cxnLst/>
              <a:rect l="l" t="t" r="r" b="b"/>
              <a:pathLst>
                <a:path w="9333030" h="806515">
                  <a:moveTo>
                    <a:pt x="0" y="0"/>
                  </a:moveTo>
                  <a:lnTo>
                    <a:pt x="9333030" y="0"/>
                  </a:lnTo>
                  <a:lnTo>
                    <a:pt x="9333030" y="806515"/>
                  </a:lnTo>
                  <a:lnTo>
                    <a:pt x="0" y="806515"/>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1" name="TextBox 11"/>
            <p:cNvSpPr txBox="1"/>
            <p:nvPr/>
          </p:nvSpPr>
          <p:spPr>
            <a:xfrm>
              <a:off x="0" y="-28575"/>
              <a:ext cx="9333030" cy="835090"/>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nSpc>
                  <a:spcPts val="2916"/>
                </a:lnSpc>
              </a:pPr>
              <a:r>
                <a:rPr lang="en-US" sz="2650" b="1" spc="33">
                  <a:solidFill>
                    <a:srgbClr val="FFFFFF"/>
                  </a:solidFill>
                  <a:latin typeface="Myriad Bold"/>
                  <a:ea typeface="Myriad Bold"/>
                  <a:cs typeface="Myriad Bold"/>
                  <a:sym typeface="Myriad Bold"/>
                </a:rPr>
                <a:t>Critical Illness &amp; Group Accident</a:t>
              </a:r>
              <a:endParaRPr lang="en-US" sz="2698" b="1" spc="33">
                <a:solidFill>
                  <a:srgbClr val="FFFFFF"/>
                </a:solidFill>
                <a:latin typeface="Myriad Bold"/>
                <a:ea typeface="Myriad Bold"/>
                <a:cs typeface="Myriad Bold"/>
                <a:sym typeface="Myriad Bold"/>
              </a:endParaRPr>
            </a:p>
          </p:txBody>
        </p:sp>
      </p:grpSp>
      <p:grpSp>
        <p:nvGrpSpPr>
          <p:cNvPr id="12" name="Group 12"/>
          <p:cNvGrpSpPr/>
          <p:nvPr/>
        </p:nvGrpSpPr>
        <p:grpSpPr>
          <a:xfrm>
            <a:off x="238051" y="2821349"/>
            <a:ext cx="2536316" cy="3503251"/>
            <a:chOff x="0" y="0"/>
            <a:chExt cx="851234" cy="1126994"/>
          </a:xfrm>
        </p:grpSpPr>
        <p:sp>
          <p:nvSpPr>
            <p:cNvPr id="13" name="Freeform 13"/>
            <p:cNvSpPr/>
            <p:nvPr/>
          </p:nvSpPr>
          <p:spPr>
            <a:xfrm>
              <a:off x="0" y="0"/>
              <a:ext cx="851234" cy="1126994"/>
            </a:xfrm>
            <a:custGeom>
              <a:avLst/>
              <a:gdLst/>
              <a:ahLst/>
              <a:cxnLst/>
              <a:rect l="l" t="t" r="r" b="b"/>
              <a:pathLst>
                <a:path w="851234" h="1126994">
                  <a:moveTo>
                    <a:pt x="0" y="0"/>
                  </a:moveTo>
                  <a:lnTo>
                    <a:pt x="851234" y="0"/>
                  </a:lnTo>
                  <a:lnTo>
                    <a:pt x="851234" y="1126994"/>
                  </a:lnTo>
                  <a:lnTo>
                    <a:pt x="0" y="1126994"/>
                  </a:lnTo>
                  <a:close/>
                </a:path>
              </a:pathLst>
            </a:custGeom>
            <a:solidFill>
              <a:srgbClr val="5A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4" name="TextBox 14"/>
            <p:cNvSpPr txBox="1"/>
            <p:nvPr/>
          </p:nvSpPr>
          <p:spPr>
            <a:xfrm>
              <a:off x="0" y="-19050"/>
              <a:ext cx="851234" cy="1146044"/>
            </a:xfrm>
            <a:prstGeom prst="rect">
              <a:avLst/>
            </a:prstGeom>
          </p:spPr>
          <p:txBody>
            <a:bodyPr lIns="47625" tIns="47625" rIns="47625" bIns="47625"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728"/>
                </a:lnSpc>
              </a:pPr>
              <a:endParaRPr sz="1583"/>
            </a:p>
          </p:txBody>
        </p:sp>
      </p:grpSp>
      <p:grpSp>
        <p:nvGrpSpPr>
          <p:cNvPr id="15" name="Group 15"/>
          <p:cNvGrpSpPr/>
          <p:nvPr/>
        </p:nvGrpSpPr>
        <p:grpSpPr>
          <a:xfrm>
            <a:off x="1217885" y="2890774"/>
            <a:ext cx="490613" cy="369720"/>
            <a:chOff x="0" y="0"/>
            <a:chExt cx="845453" cy="845453"/>
          </a:xfrm>
        </p:grpSpPr>
        <p:sp>
          <p:nvSpPr>
            <p:cNvPr id="16" name="Freeform 16" descr="noun_1262766.png"/>
            <p:cNvSpPr/>
            <p:nvPr/>
          </p:nvSpPr>
          <p:spPr>
            <a:xfrm>
              <a:off x="0" y="0"/>
              <a:ext cx="845439" cy="845439"/>
            </a:xfrm>
            <a:custGeom>
              <a:avLst/>
              <a:gdLst/>
              <a:ahLst/>
              <a:cxnLst/>
              <a:rect l="l" t="t" r="r" b="b"/>
              <a:pathLst>
                <a:path w="845439" h="845439">
                  <a:moveTo>
                    <a:pt x="0" y="0"/>
                  </a:moveTo>
                  <a:lnTo>
                    <a:pt x="845439" y="0"/>
                  </a:lnTo>
                  <a:lnTo>
                    <a:pt x="845439" y="845439"/>
                  </a:lnTo>
                  <a:lnTo>
                    <a:pt x="0" y="845439"/>
                  </a:lnTo>
                  <a:lnTo>
                    <a:pt x="0" y="0"/>
                  </a:lnTo>
                  <a:close/>
                </a:path>
              </a:pathLst>
            </a:custGeom>
            <a:blipFill>
              <a:blip r:embed="rId5"/>
              <a:stretch>
                <a:fillRect r="-1" b="-1"/>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17" name="Group 17"/>
          <p:cNvGrpSpPr/>
          <p:nvPr/>
        </p:nvGrpSpPr>
        <p:grpSpPr>
          <a:xfrm>
            <a:off x="3213622" y="2821349"/>
            <a:ext cx="2460815" cy="3182034"/>
            <a:chOff x="0" y="0"/>
            <a:chExt cx="972174" cy="1126994"/>
          </a:xfrm>
        </p:grpSpPr>
        <p:sp>
          <p:nvSpPr>
            <p:cNvPr id="18" name="Freeform 18"/>
            <p:cNvSpPr/>
            <p:nvPr/>
          </p:nvSpPr>
          <p:spPr>
            <a:xfrm>
              <a:off x="0" y="0"/>
              <a:ext cx="972174" cy="1126994"/>
            </a:xfrm>
            <a:custGeom>
              <a:avLst/>
              <a:gdLst/>
              <a:ahLst/>
              <a:cxnLst/>
              <a:rect l="l" t="t" r="r" b="b"/>
              <a:pathLst>
                <a:path w="972174" h="1126994">
                  <a:moveTo>
                    <a:pt x="0" y="0"/>
                  </a:moveTo>
                  <a:lnTo>
                    <a:pt x="972174" y="0"/>
                  </a:lnTo>
                  <a:lnTo>
                    <a:pt x="972174" y="1126994"/>
                  </a:lnTo>
                  <a:lnTo>
                    <a:pt x="0" y="1126994"/>
                  </a:lnTo>
                  <a:close/>
                </a:path>
              </a:pathLst>
            </a:custGeom>
            <a:solidFill>
              <a:srgbClr val="EEEEEE"/>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9" name="TextBox 19"/>
            <p:cNvSpPr txBox="1"/>
            <p:nvPr/>
          </p:nvSpPr>
          <p:spPr>
            <a:xfrm>
              <a:off x="0" y="-19050"/>
              <a:ext cx="972174" cy="1146044"/>
            </a:xfrm>
            <a:prstGeom prst="rect">
              <a:avLst/>
            </a:prstGeom>
          </p:spPr>
          <p:txBody>
            <a:bodyPr lIns="47625" tIns="47625" rIns="47625" bIns="47625"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728"/>
                </a:lnSpc>
              </a:pPr>
              <a:endParaRPr sz="1583"/>
            </a:p>
          </p:txBody>
        </p:sp>
      </p:grpSp>
      <p:sp>
        <p:nvSpPr>
          <p:cNvPr id="21" name="Freeform 21" descr="noun_1630315.png"/>
          <p:cNvSpPr/>
          <p:nvPr/>
        </p:nvSpPr>
        <p:spPr>
          <a:xfrm>
            <a:off x="4191001" y="2890774"/>
            <a:ext cx="453290" cy="410205"/>
          </a:xfrm>
          <a:custGeom>
            <a:avLst/>
            <a:gdLst/>
            <a:ahLst/>
            <a:cxnLst/>
            <a:rect l="l" t="t" r="r" b="b"/>
            <a:pathLst>
              <a:path w="800862" h="800862">
                <a:moveTo>
                  <a:pt x="0" y="0"/>
                </a:moveTo>
                <a:lnTo>
                  <a:pt x="800862" y="0"/>
                </a:lnTo>
                <a:lnTo>
                  <a:pt x="800862" y="800862"/>
                </a:lnTo>
                <a:lnTo>
                  <a:pt x="0" y="800862"/>
                </a:lnTo>
                <a:lnTo>
                  <a:pt x="0" y="0"/>
                </a:lnTo>
                <a:close/>
              </a:path>
            </a:pathLst>
          </a:custGeom>
          <a:blipFill>
            <a:blip r:embed="rId6"/>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dirty="0"/>
          </a:p>
        </p:txBody>
      </p:sp>
      <p:grpSp>
        <p:nvGrpSpPr>
          <p:cNvPr id="24" name="Group 24"/>
          <p:cNvGrpSpPr/>
          <p:nvPr/>
        </p:nvGrpSpPr>
        <p:grpSpPr>
          <a:xfrm>
            <a:off x="6156640" y="2821349"/>
            <a:ext cx="2626331" cy="3235821"/>
            <a:chOff x="0" y="0"/>
            <a:chExt cx="851234" cy="1126994"/>
          </a:xfrm>
        </p:grpSpPr>
        <p:sp>
          <p:nvSpPr>
            <p:cNvPr id="25" name="Freeform 25"/>
            <p:cNvSpPr/>
            <p:nvPr/>
          </p:nvSpPr>
          <p:spPr>
            <a:xfrm>
              <a:off x="0" y="0"/>
              <a:ext cx="851234" cy="1126994"/>
            </a:xfrm>
            <a:custGeom>
              <a:avLst/>
              <a:gdLst/>
              <a:ahLst/>
              <a:cxnLst/>
              <a:rect l="l" t="t" r="r" b="b"/>
              <a:pathLst>
                <a:path w="851234" h="1126994">
                  <a:moveTo>
                    <a:pt x="0" y="0"/>
                  </a:moveTo>
                  <a:lnTo>
                    <a:pt x="851234" y="0"/>
                  </a:lnTo>
                  <a:lnTo>
                    <a:pt x="851234" y="1126994"/>
                  </a:lnTo>
                  <a:lnTo>
                    <a:pt x="0" y="1126994"/>
                  </a:lnTo>
                  <a:close/>
                </a:path>
              </a:pathLst>
            </a:custGeom>
            <a:solidFill>
              <a:srgbClr val="5A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6" name="TextBox 26"/>
            <p:cNvSpPr txBox="1"/>
            <p:nvPr/>
          </p:nvSpPr>
          <p:spPr>
            <a:xfrm>
              <a:off x="0" y="-19050"/>
              <a:ext cx="851234" cy="1146044"/>
            </a:xfrm>
            <a:prstGeom prst="rect">
              <a:avLst/>
            </a:prstGeom>
          </p:spPr>
          <p:txBody>
            <a:bodyPr lIns="47625" tIns="47625" rIns="47625" bIns="47625"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728"/>
                </a:lnSpc>
              </a:pPr>
              <a:endParaRPr sz="1583"/>
            </a:p>
          </p:txBody>
        </p:sp>
      </p:grpSp>
      <p:grpSp>
        <p:nvGrpSpPr>
          <p:cNvPr id="27" name="Group 27"/>
          <p:cNvGrpSpPr/>
          <p:nvPr/>
        </p:nvGrpSpPr>
        <p:grpSpPr>
          <a:xfrm>
            <a:off x="7175710" y="2935400"/>
            <a:ext cx="505069" cy="395632"/>
            <a:chOff x="0" y="0"/>
            <a:chExt cx="881202" cy="713345"/>
          </a:xfrm>
        </p:grpSpPr>
        <p:sp>
          <p:nvSpPr>
            <p:cNvPr id="28" name="Freeform 28" descr="noun_1196036.png"/>
            <p:cNvSpPr/>
            <p:nvPr/>
          </p:nvSpPr>
          <p:spPr>
            <a:xfrm>
              <a:off x="0" y="0"/>
              <a:ext cx="881253" cy="713359"/>
            </a:xfrm>
            <a:custGeom>
              <a:avLst/>
              <a:gdLst/>
              <a:ahLst/>
              <a:cxnLst/>
              <a:rect l="l" t="t" r="r" b="b"/>
              <a:pathLst>
                <a:path w="881253" h="713359">
                  <a:moveTo>
                    <a:pt x="0" y="0"/>
                  </a:moveTo>
                  <a:lnTo>
                    <a:pt x="881253" y="0"/>
                  </a:lnTo>
                  <a:lnTo>
                    <a:pt x="881253" y="713359"/>
                  </a:lnTo>
                  <a:lnTo>
                    <a:pt x="0" y="713359"/>
                  </a:lnTo>
                  <a:lnTo>
                    <a:pt x="0" y="0"/>
                  </a:lnTo>
                  <a:close/>
                </a:path>
              </a:pathLst>
            </a:custGeom>
            <a:blipFill>
              <a:blip r:embed="rId7"/>
              <a:stretch>
                <a:fillRect t="-11765" r="5" b="-11763"/>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29" name="TextBox 29"/>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sp>
        <p:nvSpPr>
          <p:cNvPr id="30" name="TextBox 30"/>
          <p:cNvSpPr txBox="1"/>
          <p:nvPr/>
        </p:nvSpPr>
        <p:spPr>
          <a:xfrm>
            <a:off x="268575" y="1967164"/>
            <a:ext cx="2154688" cy="73866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r>
              <a:rPr lang="en-US" sz="1200" b="1" dirty="0">
                <a:solidFill>
                  <a:srgbClr val="000000"/>
                </a:solidFill>
                <a:latin typeface="Myriad"/>
                <a:ea typeface="Myriad"/>
                <a:cs typeface="Myriad"/>
                <a:sym typeface="Myriad"/>
              </a:rPr>
              <a:t>Critical Illness (CI) </a:t>
            </a:r>
          </a:p>
          <a:p>
            <a:pPr algn="ctr"/>
            <a:r>
              <a:rPr lang="en-US" sz="1200" b="1" dirty="0">
                <a:solidFill>
                  <a:srgbClr val="000000"/>
                </a:solidFill>
                <a:latin typeface="Myriad"/>
                <a:ea typeface="Myriad"/>
                <a:cs typeface="Myriad"/>
                <a:sym typeface="Myriad"/>
              </a:rPr>
              <a:t>P</a:t>
            </a:r>
            <a:r>
              <a:rPr lang="en-US" sz="1200" dirty="0">
                <a:solidFill>
                  <a:srgbClr val="000000"/>
                </a:solidFill>
                <a:latin typeface="Myriad"/>
                <a:ea typeface="Myriad"/>
                <a:cs typeface="Myriad"/>
                <a:sym typeface="Myriad"/>
              </a:rPr>
              <a:t>ays a Lump sum benefit directly to you upon diagnosis of a covered critical illness</a:t>
            </a:r>
            <a:r>
              <a:rPr lang="en-US" sz="1200" dirty="0">
                <a:solidFill>
                  <a:srgbClr val="A30042"/>
                </a:solidFill>
                <a:latin typeface="Myriad"/>
                <a:ea typeface="Myriad"/>
                <a:cs typeface="Myriad"/>
                <a:sym typeface="Myriad"/>
              </a:rPr>
              <a:t>.</a:t>
            </a:r>
          </a:p>
        </p:txBody>
      </p:sp>
      <p:sp>
        <p:nvSpPr>
          <p:cNvPr id="31" name="TextBox 31"/>
          <p:cNvSpPr txBox="1"/>
          <p:nvPr/>
        </p:nvSpPr>
        <p:spPr>
          <a:xfrm>
            <a:off x="361029" y="3331032"/>
            <a:ext cx="2186228" cy="2037802"/>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618"/>
              </a:lnSpc>
            </a:pPr>
            <a:r>
              <a:rPr lang="en-US" sz="1200" b="1" dirty="0">
                <a:solidFill>
                  <a:srgbClr val="EEEEEE"/>
                </a:solidFill>
                <a:latin typeface="Myriad Bold"/>
                <a:ea typeface="Myriad Bold"/>
                <a:cs typeface="Myriad Bold"/>
                <a:sym typeface="Myriad Bold"/>
              </a:rPr>
              <a:t>You choose either a $10,000 or $20,000 lump sum benefit for you or your dependent.</a:t>
            </a:r>
          </a:p>
          <a:p>
            <a:pPr algn="ctr">
              <a:lnSpc>
                <a:spcPts val="1618"/>
              </a:lnSpc>
            </a:pPr>
            <a:endParaRPr lang="en-US" sz="1200" b="1" dirty="0">
              <a:solidFill>
                <a:srgbClr val="EEEEEE"/>
              </a:solidFill>
              <a:latin typeface="Myriad Bold"/>
              <a:ea typeface="Myriad Bold"/>
              <a:cs typeface="Myriad Bold"/>
              <a:sym typeface="Myriad Bold"/>
            </a:endParaRPr>
          </a:p>
          <a:p>
            <a:pPr algn="ctr">
              <a:lnSpc>
                <a:spcPts val="1618"/>
              </a:lnSpc>
            </a:pPr>
            <a:r>
              <a:rPr lang="en-US" sz="1200" b="1" dirty="0">
                <a:solidFill>
                  <a:srgbClr val="EEEEEE"/>
                </a:solidFill>
                <a:latin typeface="Myriad Bold"/>
                <a:ea typeface="Myriad Bold"/>
                <a:cs typeface="Myriad Bold"/>
                <a:sym typeface="Myriad Bold"/>
              </a:rPr>
              <a:t>Covers you, your spouse or child if you are diagnosed with an illness such as cancer, heart attack or stroke.</a:t>
            </a:r>
            <a:endParaRPr lang="en-US" sz="1200" b="1" dirty="0">
              <a:solidFill>
                <a:srgbClr val="EEEEEE"/>
              </a:solidFill>
              <a:latin typeface="Myriad Bold"/>
              <a:ea typeface="Myriad Bold"/>
              <a:cs typeface="Myriad Bold"/>
            </a:endParaRPr>
          </a:p>
          <a:p>
            <a:pPr algn="ctr">
              <a:lnSpc>
                <a:spcPts val="1618"/>
              </a:lnSpc>
            </a:pPr>
            <a:r>
              <a:rPr lang="en-US" sz="1200" b="1" dirty="0">
                <a:solidFill>
                  <a:srgbClr val="EEEEEE"/>
                </a:solidFill>
                <a:latin typeface="Myriad Bold"/>
                <a:ea typeface="Myriad Bold"/>
                <a:cs typeface="Myriad Bold"/>
              </a:rPr>
              <a:t>And associated medical expenses</a:t>
            </a:r>
          </a:p>
        </p:txBody>
      </p:sp>
      <p:sp>
        <p:nvSpPr>
          <p:cNvPr id="32" name="TextBox 32"/>
          <p:cNvSpPr txBox="1"/>
          <p:nvPr/>
        </p:nvSpPr>
        <p:spPr>
          <a:xfrm>
            <a:off x="3369653" y="3348127"/>
            <a:ext cx="2186307" cy="2294411"/>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nSpc>
                <a:spcPts val="1484"/>
              </a:lnSpc>
            </a:pPr>
            <a:r>
              <a:rPr lang="en-US" sz="1200" b="1" dirty="0">
                <a:latin typeface="Myriad" panose="020B0604020202020204" charset="0"/>
              </a:rPr>
              <a:t>Pays a lump sum benefit when you seek treatment for injuries sustained in an accident where fractures, burns and </a:t>
            </a:r>
            <a:r>
              <a:rPr lang="en-US" sz="1200" b="1" dirty="0" err="1">
                <a:latin typeface="Myriad" panose="020B0604020202020204" charset="0"/>
              </a:rPr>
              <a:t>etc</a:t>
            </a:r>
            <a:r>
              <a:rPr lang="en-US" sz="1200" b="1" dirty="0">
                <a:latin typeface="Myriad" panose="020B0604020202020204" charset="0"/>
              </a:rPr>
              <a:t> occur. </a:t>
            </a:r>
          </a:p>
          <a:p>
            <a:pPr>
              <a:lnSpc>
                <a:spcPts val="1484"/>
              </a:lnSpc>
            </a:pPr>
            <a:endParaRPr lang="en-US" sz="1200" b="1" dirty="0">
              <a:solidFill>
                <a:srgbClr val="000000"/>
              </a:solidFill>
              <a:latin typeface="Myriad" panose="020B0604020202020204" charset="0"/>
              <a:sym typeface="Myriad Bold"/>
            </a:endParaRPr>
          </a:p>
          <a:p>
            <a:pPr>
              <a:lnSpc>
                <a:spcPts val="1484"/>
              </a:lnSpc>
            </a:pPr>
            <a:r>
              <a:rPr lang="en-US" sz="1100" b="1" dirty="0">
                <a:solidFill>
                  <a:srgbClr val="000000"/>
                </a:solidFill>
                <a:latin typeface="Myriad Bold"/>
                <a:sym typeface="Myriad Bold"/>
              </a:rPr>
              <a:t>P</a:t>
            </a:r>
            <a:r>
              <a:rPr lang="en-US" sz="1100" b="1" dirty="0">
                <a:solidFill>
                  <a:srgbClr val="000000"/>
                </a:solidFill>
                <a:latin typeface="Myriad Bold"/>
                <a:ea typeface="Myriad Bold"/>
                <a:cs typeface="Myriad Bold"/>
                <a:sym typeface="Myriad Bold"/>
              </a:rPr>
              <a:t>ossible time or compensation for injuries from accidents</a:t>
            </a:r>
            <a:endParaRPr lang="en-US" sz="1124" b="1" dirty="0">
              <a:solidFill>
                <a:srgbClr val="000000"/>
              </a:solidFill>
              <a:latin typeface="Myriad Bold"/>
              <a:ea typeface="Myriad Bold"/>
              <a:cs typeface="Myriad Bold"/>
              <a:sym typeface="Myriad Bold"/>
            </a:endParaRPr>
          </a:p>
          <a:p>
            <a:pPr marL="378460" lvl="3" indent="-94615" algn="l">
              <a:lnSpc>
                <a:spcPts val="1484"/>
              </a:lnSpc>
              <a:buFont typeface="Arial"/>
              <a:buChar char="￭"/>
            </a:pPr>
            <a:r>
              <a:rPr lang="en-US" sz="1100" b="1" dirty="0">
                <a:solidFill>
                  <a:srgbClr val="000000"/>
                </a:solidFill>
                <a:latin typeface="Myriad Bold"/>
                <a:ea typeface="Myriad Bold"/>
                <a:cs typeface="Myriad Bold"/>
                <a:sym typeface="Myriad Bold"/>
              </a:rPr>
              <a:t>Out-of-pocket medical expenses</a:t>
            </a:r>
            <a:endParaRPr lang="en-US" sz="1100" b="1" dirty="0">
              <a:solidFill>
                <a:srgbClr val="000000"/>
              </a:solidFill>
              <a:latin typeface="Myriad Bold"/>
              <a:ea typeface="Myriad Bold"/>
              <a:cs typeface="Myriad Bold"/>
            </a:endParaRPr>
          </a:p>
          <a:p>
            <a:pPr marL="378460" lvl="3" indent="-94615" algn="l">
              <a:lnSpc>
                <a:spcPts val="1484"/>
              </a:lnSpc>
              <a:buFont typeface="Arial"/>
              <a:buChar char="￭"/>
            </a:pPr>
            <a:r>
              <a:rPr lang="en-US" sz="1100" b="1" dirty="0">
                <a:solidFill>
                  <a:srgbClr val="000000"/>
                </a:solidFill>
                <a:latin typeface="Myriad Bold"/>
                <a:ea typeface="Myriad Bold"/>
                <a:cs typeface="Myriad Bold"/>
                <a:sym typeface="Myriad Bold"/>
              </a:rPr>
              <a:t>Durable Medical Equipment</a:t>
            </a:r>
            <a:endParaRPr lang="en-US" sz="1100" b="1" dirty="0">
              <a:solidFill>
                <a:srgbClr val="000000"/>
              </a:solidFill>
              <a:latin typeface="Myriad Bold"/>
              <a:ea typeface="Myriad Bold"/>
              <a:cs typeface="Myriad Bold"/>
            </a:endParaRPr>
          </a:p>
          <a:p>
            <a:pPr marL="378460" lvl="3" indent="-94615" algn="l">
              <a:lnSpc>
                <a:spcPts val="1484"/>
              </a:lnSpc>
              <a:buFont typeface="Arial"/>
              <a:buChar char="￭"/>
            </a:pPr>
            <a:r>
              <a:rPr lang="en-US" sz="1100" b="1" dirty="0">
                <a:solidFill>
                  <a:srgbClr val="000000"/>
                </a:solidFill>
                <a:latin typeface="Myriad Bold"/>
                <a:ea typeface="Myriad Bold"/>
                <a:cs typeface="Myriad Bold"/>
                <a:sym typeface="Myriad Bold"/>
              </a:rPr>
              <a:t>Lost income</a:t>
            </a:r>
            <a:endParaRPr lang="en-US" sz="1100" b="1" dirty="0">
              <a:solidFill>
                <a:srgbClr val="000000"/>
              </a:solidFill>
              <a:latin typeface="Myriad Bold"/>
              <a:ea typeface="Myriad Bold"/>
              <a:cs typeface="Myriad Bold"/>
            </a:endParaRPr>
          </a:p>
          <a:p>
            <a:pPr marL="378460" lvl="3" indent="-94615" algn="l">
              <a:lnSpc>
                <a:spcPts val="1484"/>
              </a:lnSpc>
              <a:buFont typeface="Arial"/>
              <a:buChar char="￭"/>
            </a:pPr>
            <a:endParaRPr lang="en-US" sz="1100" b="1" dirty="0">
              <a:solidFill>
                <a:srgbClr val="000000"/>
              </a:solidFill>
              <a:latin typeface="Myriad Bold"/>
              <a:ea typeface="Myriad Bold"/>
              <a:cs typeface="Myriad Bold"/>
            </a:endParaRPr>
          </a:p>
        </p:txBody>
      </p:sp>
      <p:sp>
        <p:nvSpPr>
          <p:cNvPr id="33" name="TextBox 33"/>
          <p:cNvSpPr txBox="1"/>
          <p:nvPr/>
        </p:nvSpPr>
        <p:spPr>
          <a:xfrm>
            <a:off x="6306401" y="3446061"/>
            <a:ext cx="2326808" cy="2093971"/>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618"/>
              </a:lnSpc>
            </a:pPr>
            <a:r>
              <a:rPr lang="en-US" sz="1300" b="1" dirty="0">
                <a:solidFill>
                  <a:srgbClr val="EEEEEE"/>
                </a:solidFill>
                <a:latin typeface="Myriad Bold"/>
                <a:ea typeface="Myriad Bold"/>
                <a:cs typeface="Myriad Bold"/>
                <a:sym typeface="Myriad Bold"/>
              </a:rPr>
              <a:t>$10,000 CI coverage and basic Group Accident  is provided at no cost to employees who enroll in </a:t>
            </a:r>
          </a:p>
          <a:p>
            <a:pPr algn="ctr">
              <a:lnSpc>
                <a:spcPts val="1618"/>
              </a:lnSpc>
            </a:pPr>
            <a:r>
              <a:rPr lang="en-US" sz="1300" b="1" dirty="0">
                <a:solidFill>
                  <a:srgbClr val="EEEEEE"/>
                </a:solidFill>
                <a:latin typeface="Myriad Bold"/>
                <a:ea typeface="Myriad Bold"/>
                <a:cs typeface="Myriad Bold"/>
                <a:sym typeface="Myriad Bold"/>
              </a:rPr>
              <a:t>HDHP . </a:t>
            </a:r>
            <a:endParaRPr lang="en-US" sz="1300" b="1" dirty="0">
              <a:solidFill>
                <a:srgbClr val="EEEEEE"/>
              </a:solidFill>
              <a:latin typeface="Myriad Bold"/>
              <a:ea typeface="Myriad Bold"/>
              <a:cs typeface="Myriad Bold"/>
            </a:endParaRPr>
          </a:p>
          <a:p>
            <a:pPr algn="ctr">
              <a:lnSpc>
                <a:spcPts val="1438"/>
              </a:lnSpc>
            </a:pPr>
            <a:r>
              <a:rPr lang="en-US" sz="1150" b="1" dirty="0">
                <a:solidFill>
                  <a:srgbClr val="EEEEEE"/>
                </a:solidFill>
                <a:latin typeface="Myriad Bold"/>
                <a:ea typeface="Myriad Bold"/>
                <a:cs typeface="Myriad Bold"/>
                <a:sym typeface="Myriad Bold"/>
              </a:rPr>
              <a:t>(coverage for other dependents  and those not enrolled in HDHP may be purchased voluntarily). </a:t>
            </a:r>
          </a:p>
          <a:p>
            <a:pPr algn="ctr">
              <a:lnSpc>
                <a:spcPts val="1438"/>
              </a:lnSpc>
            </a:pPr>
            <a:endParaRPr lang="en-US" sz="1150" b="1" dirty="0">
              <a:solidFill>
                <a:srgbClr val="EEEEEE"/>
              </a:solidFill>
              <a:latin typeface="Myriad Bold"/>
              <a:ea typeface="Myriad Bold"/>
              <a:cs typeface="Myriad Bold"/>
              <a:sym typeface="Myriad Bold"/>
            </a:endParaRPr>
          </a:p>
          <a:p>
            <a:pPr algn="ctr">
              <a:lnSpc>
                <a:spcPts val="1438"/>
              </a:lnSpc>
            </a:pPr>
            <a:r>
              <a:rPr lang="en-US" sz="1150" b="1" dirty="0">
                <a:solidFill>
                  <a:srgbClr val="EEEEEE"/>
                </a:solidFill>
                <a:latin typeface="Myriad Bold"/>
                <a:ea typeface="Myriad Bold"/>
                <a:cs typeface="Myriad Bold"/>
                <a:sym typeface="Myriad Bold"/>
              </a:rPr>
              <a:t>Additional supplemental life policies  are also available.</a:t>
            </a:r>
            <a:endParaRPr lang="en-US" sz="1150" b="1" dirty="0">
              <a:solidFill>
                <a:srgbClr val="EEEEEE"/>
              </a:solidFill>
              <a:latin typeface="Myriad Bold"/>
              <a:ea typeface="Myriad Bold"/>
              <a:cs typeface="Myriad Bold"/>
            </a:endParaRPr>
          </a:p>
        </p:txBody>
      </p:sp>
      <p:sp>
        <p:nvSpPr>
          <p:cNvPr id="34" name="TextBox 34"/>
          <p:cNvSpPr txBox="1"/>
          <p:nvPr/>
        </p:nvSpPr>
        <p:spPr>
          <a:xfrm>
            <a:off x="6156640" y="1994596"/>
            <a:ext cx="2556602" cy="807850"/>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618"/>
              </a:lnSpc>
            </a:pPr>
            <a:r>
              <a:rPr lang="en-US" sz="1200" dirty="0">
                <a:solidFill>
                  <a:srgbClr val="000000"/>
                </a:solidFill>
                <a:latin typeface="Myriad"/>
                <a:ea typeface="Myriad"/>
                <a:cs typeface="Myriad"/>
                <a:sym typeface="Myriad"/>
              </a:rPr>
              <a:t>These benefits include a wellness Health Screening Benefit if  you receive a health screening you will receive an amount for both policies.</a:t>
            </a:r>
          </a:p>
        </p:txBody>
      </p:sp>
      <p:sp>
        <p:nvSpPr>
          <p:cNvPr id="35" name="TextBox 30">
            <a:extLst>
              <a:ext uri="{FF2B5EF4-FFF2-40B4-BE49-F238E27FC236}">
                <a16:creationId xmlns:a16="http://schemas.microsoft.com/office/drawing/2014/main" id="{2CEA43F5-A9EE-4D11-5C8C-7EBA9434389F}"/>
              </a:ext>
            </a:extLst>
          </p:cNvPr>
          <p:cNvSpPr txBox="1"/>
          <p:nvPr/>
        </p:nvSpPr>
        <p:spPr>
          <a:xfrm>
            <a:off x="3202420" y="1978994"/>
            <a:ext cx="2460815" cy="73866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r>
              <a:rPr lang="en-US" sz="1200" b="1" dirty="0">
                <a:solidFill>
                  <a:srgbClr val="000000"/>
                </a:solidFill>
                <a:latin typeface="Myriad"/>
                <a:ea typeface="Myriad"/>
                <a:cs typeface="Myriad"/>
                <a:sym typeface="Myriad"/>
              </a:rPr>
              <a:t>Group Accident</a:t>
            </a:r>
          </a:p>
          <a:p>
            <a:pPr algn="ctr"/>
            <a:r>
              <a:rPr lang="en-US" sz="1200" b="1" dirty="0">
                <a:solidFill>
                  <a:srgbClr val="000000"/>
                </a:solidFill>
                <a:latin typeface="Myriad"/>
                <a:ea typeface="Myriad"/>
                <a:cs typeface="Myriad"/>
                <a:sym typeface="Myriad"/>
              </a:rPr>
              <a:t>P</a:t>
            </a:r>
            <a:r>
              <a:rPr lang="en-US" sz="1200" dirty="0">
                <a:solidFill>
                  <a:srgbClr val="000000"/>
                </a:solidFill>
                <a:latin typeface="Myriad"/>
                <a:ea typeface="Myriad"/>
                <a:cs typeface="Myriad"/>
                <a:sym typeface="Myriad"/>
              </a:rPr>
              <a:t>ays a Lump sum benefit directly to you upon diagnosis of a covered critical illness</a:t>
            </a:r>
            <a:r>
              <a:rPr lang="en-US" sz="1200" dirty="0">
                <a:solidFill>
                  <a:srgbClr val="A30042"/>
                </a:solidFill>
                <a:latin typeface="Myriad"/>
                <a:ea typeface="Myriad"/>
                <a:cs typeface="Myriad"/>
                <a:sym typeface="Myriad"/>
              </a:rPr>
              <a:t>.</a:t>
            </a:r>
          </a:p>
        </p:txBody>
      </p:sp>
    </p:spTree>
    <p:extLst>
      <p:ext uri="{BB962C8B-B14F-4D97-AF65-F5344CB8AC3E}">
        <p14:creationId xmlns:p14="http://schemas.microsoft.com/office/powerpoint/2010/main" val="8884193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907366" y="2347928"/>
            <a:ext cx="6858000" cy="2162145"/>
            <a:chOff x="0" y="0"/>
            <a:chExt cx="9753600" cy="3075051"/>
          </a:xfrm>
        </p:grpSpPr>
        <p:sp>
          <p:nvSpPr>
            <p:cNvPr id="3" name="Freeform 3"/>
            <p:cNvSpPr/>
            <p:nvPr/>
          </p:nvSpPr>
          <p:spPr>
            <a:xfrm>
              <a:off x="0" y="0"/>
              <a:ext cx="9753600" cy="3075051"/>
            </a:xfrm>
            <a:custGeom>
              <a:avLst/>
              <a:gdLst/>
              <a:ahLst/>
              <a:cxnLst/>
              <a:rect l="l" t="t" r="r" b="b"/>
              <a:pathLst>
                <a:path w="9753600" h="3075051">
                  <a:moveTo>
                    <a:pt x="0" y="0"/>
                  </a:moveTo>
                  <a:lnTo>
                    <a:pt x="9753600" y="0"/>
                  </a:lnTo>
                  <a:lnTo>
                    <a:pt x="9753600" y="3075051"/>
                  </a:lnTo>
                  <a:lnTo>
                    <a:pt x="0" y="3075051"/>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rot="5400000">
            <a:off x="-1906801" y="2447315"/>
            <a:ext cx="6858000" cy="1963371"/>
            <a:chOff x="0" y="0"/>
            <a:chExt cx="9753600" cy="2792349"/>
          </a:xfrm>
        </p:grpSpPr>
        <p:sp>
          <p:nvSpPr>
            <p:cNvPr id="5" name="Freeform 5"/>
            <p:cNvSpPr/>
            <p:nvPr/>
          </p:nvSpPr>
          <p:spPr>
            <a:xfrm>
              <a:off x="0" y="0"/>
              <a:ext cx="9753600" cy="2792349"/>
            </a:xfrm>
            <a:custGeom>
              <a:avLst/>
              <a:gdLst/>
              <a:ahLst/>
              <a:cxnLst/>
              <a:rect l="l" t="t" r="r" b="b"/>
              <a:pathLst>
                <a:path w="9753600" h="2792349">
                  <a:moveTo>
                    <a:pt x="0" y="0"/>
                  </a:moveTo>
                  <a:lnTo>
                    <a:pt x="9753600" y="0"/>
                  </a:lnTo>
                  <a:lnTo>
                    <a:pt x="9753600" y="2792349"/>
                  </a:lnTo>
                  <a:lnTo>
                    <a:pt x="0" y="2792349"/>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6" name="TextBox 6"/>
          <p:cNvSpPr txBox="1"/>
          <p:nvPr/>
        </p:nvSpPr>
        <p:spPr>
          <a:xfrm>
            <a:off x="2950902" y="2199006"/>
            <a:ext cx="5477135" cy="1641475"/>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3238"/>
              </a:lnSpc>
            </a:pPr>
            <a:r>
              <a:rPr lang="en-US" sz="2698" b="1" dirty="0">
                <a:solidFill>
                  <a:srgbClr val="000000"/>
                </a:solidFill>
                <a:latin typeface="Myriad Bold"/>
                <a:ea typeface="Myriad Bold"/>
                <a:cs typeface="Myriad Bold"/>
                <a:sym typeface="Myriad Bold"/>
              </a:rPr>
              <a:t>Leave of Absences</a:t>
            </a:r>
          </a:p>
          <a:p>
            <a:pPr algn="ctr">
              <a:lnSpc>
                <a:spcPts val="3238"/>
              </a:lnSpc>
            </a:pPr>
            <a:r>
              <a:rPr lang="en-US" sz="2698" b="1" dirty="0">
                <a:solidFill>
                  <a:srgbClr val="000000"/>
                </a:solidFill>
                <a:latin typeface="Myriad Bold"/>
                <a:ea typeface="Myriad Bold"/>
                <a:cs typeface="Myriad Bold"/>
                <a:sym typeface="Myriad Bold"/>
              </a:rPr>
              <a:t>EAP</a:t>
            </a:r>
          </a:p>
          <a:p>
            <a:pPr algn="ctr">
              <a:lnSpc>
                <a:spcPts val="3238"/>
              </a:lnSpc>
            </a:pPr>
            <a:r>
              <a:rPr lang="en-US" sz="2698" b="1" dirty="0">
                <a:solidFill>
                  <a:srgbClr val="000000"/>
                </a:solidFill>
                <a:latin typeface="Myriad Bold"/>
                <a:ea typeface="Myriad Bold"/>
                <a:cs typeface="Myriad Bold"/>
                <a:sym typeface="Myriad Bold"/>
              </a:rPr>
              <a:t>Tuition Benefit</a:t>
            </a:r>
          </a:p>
          <a:p>
            <a:pPr algn="ctr">
              <a:lnSpc>
                <a:spcPts val="3238"/>
              </a:lnSpc>
            </a:pPr>
            <a:r>
              <a:rPr lang="en-US" sz="2698" b="1" dirty="0">
                <a:solidFill>
                  <a:srgbClr val="000000"/>
                </a:solidFill>
                <a:latin typeface="Myriad Bold"/>
                <a:ea typeface="Myriad Bold"/>
                <a:cs typeface="Myriad Bold"/>
                <a:sym typeface="Myriad Bold"/>
              </a:rPr>
              <a:t>Other Benefits</a:t>
            </a:r>
          </a:p>
        </p:txBody>
      </p:sp>
      <p:sp>
        <p:nvSpPr>
          <p:cNvPr id="9" name="Freeform 14">
            <a:extLst>
              <a:ext uri="{FF2B5EF4-FFF2-40B4-BE49-F238E27FC236}">
                <a16:creationId xmlns:a16="http://schemas.microsoft.com/office/drawing/2014/main" id="{F56485E8-4645-CB2F-B5F2-2D346B9D701C}"/>
              </a:ext>
            </a:extLst>
          </p:cNvPr>
          <p:cNvSpPr/>
          <p:nvPr/>
        </p:nvSpPr>
        <p:spPr>
          <a:xfrm>
            <a:off x="626808" y="1136467"/>
            <a:ext cx="1820910" cy="2140732"/>
          </a:xfrm>
          <a:custGeom>
            <a:avLst/>
            <a:gdLst/>
            <a:ahLst/>
            <a:cxnLst/>
            <a:rect l="l" t="t" r="r" b="b"/>
            <a:pathLst>
              <a:path w="2095662" h="2636172">
                <a:moveTo>
                  <a:pt x="0" y="0"/>
                </a:moveTo>
                <a:lnTo>
                  <a:pt x="2095662" y="0"/>
                </a:lnTo>
                <a:lnTo>
                  <a:pt x="2095662" y="2636172"/>
                </a:lnTo>
                <a:lnTo>
                  <a:pt x="0" y="263617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Tree>
    <p:extLst>
      <p:ext uri="{BB962C8B-B14F-4D97-AF65-F5344CB8AC3E}">
        <p14:creationId xmlns:p14="http://schemas.microsoft.com/office/powerpoint/2010/main" val="3242929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73481"/>
            <a:ext cx="9144000" cy="845008"/>
            <a:chOff x="0" y="0"/>
            <a:chExt cx="13004800" cy="2321052"/>
          </a:xfrm>
        </p:grpSpPr>
        <p:sp>
          <p:nvSpPr>
            <p:cNvPr id="3" name="Freeform 3"/>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8" name="TextBox 8"/>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grpSp>
        <p:nvGrpSpPr>
          <p:cNvPr id="9" name="Group 9"/>
          <p:cNvGrpSpPr/>
          <p:nvPr/>
        </p:nvGrpSpPr>
        <p:grpSpPr>
          <a:xfrm>
            <a:off x="321129" y="373797"/>
            <a:ext cx="6730926" cy="1566538"/>
            <a:chOff x="-239842" y="-1134516"/>
            <a:chExt cx="9572872" cy="2387859"/>
          </a:xfrm>
        </p:grpSpPr>
        <p:sp>
          <p:nvSpPr>
            <p:cNvPr id="10" name="Freeform 10"/>
            <p:cNvSpPr/>
            <p:nvPr/>
          </p:nvSpPr>
          <p:spPr>
            <a:xfrm>
              <a:off x="0" y="0"/>
              <a:ext cx="9333030" cy="1253343"/>
            </a:xfrm>
            <a:custGeom>
              <a:avLst/>
              <a:gdLst/>
              <a:ahLst/>
              <a:cxnLst/>
              <a:rect l="l" t="t" r="r" b="b"/>
              <a:pathLst>
                <a:path w="9333030" h="1253343">
                  <a:moveTo>
                    <a:pt x="0" y="0"/>
                  </a:moveTo>
                  <a:lnTo>
                    <a:pt x="9333030" y="0"/>
                  </a:lnTo>
                  <a:lnTo>
                    <a:pt x="9333030" y="1253343"/>
                  </a:lnTo>
                  <a:lnTo>
                    <a:pt x="0" y="1253343"/>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1" name="TextBox 11"/>
            <p:cNvSpPr txBox="1"/>
            <p:nvPr/>
          </p:nvSpPr>
          <p:spPr>
            <a:xfrm>
              <a:off x="-239842" y="-1134516"/>
              <a:ext cx="9333030" cy="1281918"/>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nSpc>
                  <a:spcPts val="2916"/>
                </a:lnSpc>
              </a:pPr>
              <a:r>
                <a:rPr lang="en-US" sz="2650" b="1" spc="33">
                  <a:solidFill>
                    <a:srgbClr val="FFFFFF"/>
                  </a:solidFill>
                  <a:latin typeface="Myriad Bold"/>
                  <a:ea typeface="Myriad Bold"/>
                  <a:cs typeface="Myriad Bold"/>
                  <a:sym typeface="Myriad Bold"/>
                </a:rPr>
                <a:t>Contact the Human Resources Team</a:t>
              </a:r>
              <a:endParaRPr lang="en-US" sz="2698" b="1" spc="33">
                <a:solidFill>
                  <a:srgbClr val="FFFFFF"/>
                </a:solidFill>
                <a:latin typeface="Myriad Bold"/>
                <a:ea typeface="Myriad Bold"/>
                <a:cs typeface="Myriad Bold"/>
                <a:sym typeface="Myriad Bold"/>
              </a:endParaRPr>
            </a:p>
            <a:p>
              <a:pPr algn="l">
                <a:lnSpc>
                  <a:spcPts val="2916"/>
                </a:lnSpc>
              </a:pPr>
              <a:endParaRPr lang="en-US" sz="2698" b="1" spc="33">
                <a:solidFill>
                  <a:srgbClr val="FFFFFF"/>
                </a:solidFill>
                <a:latin typeface="Myriad Bold"/>
                <a:ea typeface="Myriad Bold"/>
                <a:cs typeface="Myriad Bold"/>
                <a:sym typeface="Myriad Bold"/>
              </a:endParaRPr>
            </a:p>
          </p:txBody>
        </p:sp>
      </p:grpSp>
      <p:sp>
        <p:nvSpPr>
          <p:cNvPr id="12" name="TextBox 12"/>
          <p:cNvSpPr txBox="1"/>
          <p:nvPr/>
        </p:nvSpPr>
        <p:spPr>
          <a:xfrm>
            <a:off x="156600" y="1398711"/>
            <a:ext cx="4564807" cy="560916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nSpc>
                <a:spcPts val="2160"/>
              </a:lnSpc>
            </a:pPr>
            <a:r>
              <a:rPr lang="en-US" sz="1800">
                <a:solidFill>
                  <a:srgbClr val="000000"/>
                </a:solidFill>
                <a:ea typeface="+mn-lt"/>
                <a:cs typeface="+mn-lt"/>
                <a:sym typeface="Myriad"/>
              </a:rPr>
              <a:t>Please reach us using the following options:</a:t>
            </a:r>
            <a:r>
              <a:rPr lang="en-US" sz="1800">
                <a:solidFill>
                  <a:srgbClr val="000000"/>
                </a:solidFill>
                <a:latin typeface="Myriad"/>
                <a:ea typeface="Myriad"/>
                <a:cs typeface="Myriad"/>
                <a:sym typeface="Myriad"/>
              </a:rPr>
              <a:t> </a:t>
            </a:r>
            <a:endParaRPr lang="en-US"/>
          </a:p>
          <a:p>
            <a:pPr>
              <a:lnSpc>
                <a:spcPts val="2160"/>
              </a:lnSpc>
            </a:pPr>
            <a:endParaRPr lang="en-US" sz="1800" b="1">
              <a:solidFill>
                <a:srgbClr val="000000"/>
              </a:solidFill>
              <a:ea typeface="+mn-lt"/>
              <a:cs typeface="+mn-lt"/>
              <a:sym typeface="Myriad"/>
            </a:endParaRPr>
          </a:p>
          <a:p>
            <a:pPr>
              <a:lnSpc>
                <a:spcPts val="2160"/>
              </a:lnSpc>
            </a:pPr>
            <a:r>
              <a:rPr lang="en-US" sz="1800" b="1">
                <a:solidFill>
                  <a:srgbClr val="000000"/>
                </a:solidFill>
                <a:ea typeface="+mn-lt"/>
                <a:cs typeface="+mn-lt"/>
                <a:sym typeface="Myriad"/>
              </a:rPr>
              <a:t>Water Tower Campus</a:t>
            </a:r>
            <a:r>
              <a:rPr lang="en-US" sz="1800">
                <a:solidFill>
                  <a:srgbClr val="000000"/>
                </a:solidFill>
                <a:ea typeface="+mn-lt"/>
                <a:cs typeface="+mn-lt"/>
                <a:sym typeface="Myriad"/>
              </a:rPr>
              <a:t> </a:t>
            </a:r>
            <a:endParaRPr lang="en-US" sz="1650">
              <a:solidFill>
                <a:srgbClr val="000000"/>
              </a:solidFill>
              <a:ea typeface="+mn-lt"/>
              <a:cs typeface="+mn-lt"/>
              <a:sym typeface="Myriad"/>
            </a:endParaRPr>
          </a:p>
          <a:p>
            <a:pPr>
              <a:lnSpc>
                <a:spcPts val="2160"/>
              </a:lnSpc>
            </a:pPr>
            <a:r>
              <a:rPr lang="en-US" sz="1800">
                <a:solidFill>
                  <a:srgbClr val="000000"/>
                </a:solidFill>
                <a:ea typeface="+mn-lt"/>
                <a:cs typeface="+mn-lt"/>
                <a:sym typeface="Myriad"/>
              </a:rPr>
              <a:t>Human Resources </a:t>
            </a:r>
            <a:endParaRPr lang="en-US" sz="1650">
              <a:solidFill>
                <a:srgbClr val="000000"/>
              </a:solidFill>
              <a:ea typeface="+mn-lt"/>
              <a:cs typeface="+mn-lt"/>
              <a:sym typeface="Myriad"/>
            </a:endParaRPr>
          </a:p>
          <a:p>
            <a:pPr>
              <a:lnSpc>
                <a:spcPts val="2160"/>
              </a:lnSpc>
            </a:pPr>
            <a:r>
              <a:rPr lang="en-US" sz="1800">
                <a:solidFill>
                  <a:srgbClr val="000000"/>
                </a:solidFill>
                <a:ea typeface="+mn-lt"/>
                <a:cs typeface="+mn-lt"/>
                <a:sym typeface="Myriad"/>
              </a:rPr>
              <a:t>Lewis Towers, Suite 820</a:t>
            </a:r>
            <a:endParaRPr lang="en-US" sz="1650">
              <a:ea typeface="+mn-lt"/>
              <a:cs typeface="+mn-lt"/>
            </a:endParaRPr>
          </a:p>
          <a:p>
            <a:endParaRPr lang="en-US" sz="1800" b="1">
              <a:solidFill>
                <a:srgbClr val="000000"/>
              </a:solidFill>
              <a:ea typeface="+mn-lt"/>
              <a:cs typeface="+mn-lt"/>
              <a:sym typeface="Myriad"/>
            </a:endParaRPr>
          </a:p>
          <a:p>
            <a:r>
              <a:rPr lang="en-US" sz="1800" b="1">
                <a:solidFill>
                  <a:srgbClr val="000000"/>
                </a:solidFill>
                <a:ea typeface="+mn-lt"/>
                <a:cs typeface="+mn-lt"/>
                <a:sym typeface="Myriad"/>
              </a:rPr>
              <a:t>Email:</a:t>
            </a:r>
            <a:r>
              <a:rPr lang="en-US" sz="1800">
                <a:solidFill>
                  <a:srgbClr val="000000"/>
                </a:solidFill>
                <a:ea typeface="+mn-lt"/>
                <a:cs typeface="+mn-lt"/>
                <a:sym typeface="Myriad"/>
              </a:rPr>
              <a:t> </a:t>
            </a:r>
            <a:r>
              <a:rPr lang="en-US" sz="1800">
                <a:solidFill>
                  <a:srgbClr val="000000"/>
                </a:solidFill>
                <a:ea typeface="+mn-lt"/>
                <a:cs typeface="+mn-lt"/>
                <a:sym typeface="Myriad"/>
                <a:hlinkClick r:id="rId3" tooltip="mailto:benefits@LUC.edu">
                  <a:extLst>
                    <a:ext uri="{A12FA001-AC4F-418D-AE19-62706E023703}">
                      <ahyp:hlinkClr xmlns:ahyp="http://schemas.microsoft.com/office/drawing/2018/hyperlinkcolor" val="tx"/>
                    </a:ext>
                  </a:extLst>
                </a:hlinkClick>
              </a:rPr>
              <a:t>benefits@LUC.edu</a:t>
            </a:r>
            <a:r>
              <a:rPr lang="en-US" sz="1800">
                <a:solidFill>
                  <a:srgbClr val="000000"/>
                </a:solidFill>
                <a:ea typeface="+mn-lt"/>
                <a:cs typeface="+mn-lt"/>
                <a:sym typeface="Myriad"/>
              </a:rPr>
              <a:t> </a:t>
            </a:r>
            <a:endParaRPr lang="en-US" sz="1650">
              <a:solidFill>
                <a:srgbClr val="000000"/>
              </a:solidFill>
              <a:ea typeface="+mn-lt"/>
              <a:cs typeface="+mn-lt"/>
            </a:endParaRPr>
          </a:p>
          <a:p>
            <a:r>
              <a:rPr lang="en-US" sz="1800" b="1">
                <a:solidFill>
                  <a:srgbClr val="000000"/>
                </a:solidFill>
                <a:ea typeface="+mn-lt"/>
                <a:cs typeface="+mn-lt"/>
                <a:sym typeface="Myriad"/>
              </a:rPr>
              <a:t>Phone:</a:t>
            </a:r>
            <a:r>
              <a:rPr lang="en-US" sz="1800">
                <a:solidFill>
                  <a:srgbClr val="000000"/>
                </a:solidFill>
                <a:ea typeface="+mn-lt"/>
                <a:cs typeface="+mn-lt"/>
                <a:sym typeface="Myriad"/>
              </a:rPr>
              <a:t> 312.915.6175 </a:t>
            </a:r>
            <a:endParaRPr lang="en-US" sz="1650">
              <a:solidFill>
                <a:srgbClr val="000000"/>
              </a:solidFill>
              <a:ea typeface="+mn-lt"/>
              <a:cs typeface="+mn-lt"/>
              <a:sym typeface="Myriad"/>
            </a:endParaRPr>
          </a:p>
          <a:p>
            <a:r>
              <a:rPr lang="en-US" sz="1800" b="1">
                <a:solidFill>
                  <a:srgbClr val="000000"/>
                </a:solidFill>
                <a:ea typeface="+mn-lt"/>
                <a:cs typeface="+mn-lt"/>
                <a:sym typeface="Myriad"/>
              </a:rPr>
              <a:t>Website:</a:t>
            </a:r>
            <a:r>
              <a:rPr lang="en-US" sz="1800">
                <a:solidFill>
                  <a:srgbClr val="000000"/>
                </a:solidFill>
                <a:ea typeface="+mn-lt"/>
                <a:cs typeface="+mn-lt"/>
                <a:sym typeface="Myriad"/>
              </a:rPr>
              <a:t> </a:t>
            </a:r>
            <a:r>
              <a:rPr lang="en-US" sz="1800">
                <a:solidFill>
                  <a:srgbClr val="000000"/>
                </a:solidFill>
                <a:ea typeface="+mn-lt"/>
                <a:cs typeface="+mn-lt"/>
                <a:sym typeface="Myriad"/>
                <a:hlinkClick r:id="rId4"/>
              </a:rPr>
              <a:t>www.luc.edu/hr</a:t>
            </a:r>
            <a:endParaRPr lang="en-US" sz="1650">
              <a:ea typeface="Calibri"/>
              <a:cs typeface="Calibri"/>
            </a:endParaRPr>
          </a:p>
          <a:p>
            <a:pPr algn="l">
              <a:lnSpc>
                <a:spcPts val="2160"/>
              </a:lnSpc>
            </a:pPr>
            <a:endParaRPr lang="en-US" sz="1800">
              <a:solidFill>
                <a:srgbClr val="000000"/>
              </a:solidFill>
              <a:latin typeface="Myriad"/>
              <a:ea typeface="Myriad"/>
              <a:cs typeface="Myriad"/>
            </a:endParaRPr>
          </a:p>
          <a:p>
            <a:pPr marL="347345" lvl="2" indent="-115570" algn="l">
              <a:lnSpc>
                <a:spcPts val="2160"/>
              </a:lnSpc>
              <a:buFont typeface="Arial"/>
              <a:buChar char="⚬"/>
            </a:pPr>
            <a:endParaRPr lang="en-US" sz="1800" dirty="0">
              <a:solidFill>
                <a:srgbClr val="000000"/>
              </a:solidFill>
              <a:latin typeface="Myriad"/>
              <a:ea typeface="Myriad"/>
              <a:cs typeface="Myriad"/>
            </a:endParaRPr>
          </a:p>
          <a:p>
            <a:pPr marL="347345" lvl="2" indent="-115570" algn="l">
              <a:lnSpc>
                <a:spcPts val="2160"/>
              </a:lnSpc>
              <a:buFont typeface="Arial"/>
              <a:buChar char="⚬"/>
            </a:pPr>
            <a:endParaRPr lang="en-US" sz="1800" dirty="0">
              <a:solidFill>
                <a:srgbClr val="000000"/>
              </a:solidFill>
              <a:latin typeface="Myriad"/>
              <a:ea typeface="Myriad"/>
              <a:cs typeface="Myriad"/>
            </a:endParaRPr>
          </a:p>
          <a:p>
            <a:pPr marL="347345" lvl="2" indent="-115570">
              <a:lnSpc>
                <a:spcPts val="2160"/>
              </a:lnSpc>
              <a:buFont typeface="Arial"/>
              <a:buChar char="⚬"/>
            </a:pPr>
            <a:endParaRPr lang="en-US" sz="1800" dirty="0">
              <a:solidFill>
                <a:srgbClr val="000000"/>
              </a:solidFill>
              <a:latin typeface="Myriad"/>
              <a:ea typeface="Myriad"/>
              <a:cs typeface="Myriad"/>
            </a:endParaRPr>
          </a:p>
          <a:p>
            <a:pPr marL="347345" lvl="2" indent="-115570">
              <a:lnSpc>
                <a:spcPts val="2160"/>
              </a:lnSpc>
              <a:buFont typeface="Arial"/>
              <a:buChar char="⚬"/>
            </a:pPr>
            <a:endParaRPr lang="en-US" sz="1800" dirty="0">
              <a:solidFill>
                <a:srgbClr val="000000"/>
              </a:solidFill>
              <a:latin typeface="Myriad"/>
              <a:ea typeface="Myriad"/>
              <a:cs typeface="Myriad"/>
            </a:endParaRPr>
          </a:p>
          <a:p>
            <a:pPr marL="347345" lvl="2" indent="-115570">
              <a:lnSpc>
                <a:spcPts val="2160"/>
              </a:lnSpc>
              <a:buFont typeface="Arial"/>
              <a:buChar char="⚬"/>
            </a:pPr>
            <a:endParaRPr lang="en-US" sz="1800" dirty="0">
              <a:solidFill>
                <a:srgbClr val="000000"/>
              </a:solidFill>
              <a:latin typeface="Myriad"/>
              <a:ea typeface="Myriad"/>
              <a:cs typeface="Myriad"/>
              <a:sym typeface="Myriad"/>
            </a:endParaRPr>
          </a:p>
          <a:p>
            <a:pPr marL="347345" lvl="2" indent="-115570">
              <a:lnSpc>
                <a:spcPts val="2160"/>
              </a:lnSpc>
              <a:buFont typeface="Arial"/>
              <a:buChar char="⚬"/>
            </a:pPr>
            <a:endParaRPr lang="en-US" sz="1800" dirty="0">
              <a:solidFill>
                <a:srgbClr val="000000"/>
              </a:solidFill>
              <a:latin typeface="Myriad"/>
              <a:ea typeface="Myriad"/>
              <a:cs typeface="Myriad"/>
              <a:sym typeface="Myriad"/>
            </a:endParaRPr>
          </a:p>
          <a:p>
            <a:pPr marL="347345" lvl="2" indent="-115570">
              <a:lnSpc>
                <a:spcPts val="2160"/>
              </a:lnSpc>
            </a:pPr>
            <a:endParaRPr lang="en-US" sz="1800" dirty="0">
              <a:solidFill>
                <a:srgbClr val="000000"/>
              </a:solidFill>
              <a:latin typeface="Myriad"/>
              <a:ea typeface="Myriad"/>
              <a:cs typeface="Myriad"/>
              <a:sym typeface="Myriad"/>
            </a:endParaRPr>
          </a:p>
          <a:p>
            <a:pPr marL="347345" lvl="2" indent="-115570">
              <a:lnSpc>
                <a:spcPts val="2160"/>
              </a:lnSpc>
            </a:pPr>
            <a:r>
              <a:rPr lang="en-US" sz="1800" dirty="0">
                <a:solidFill>
                  <a:srgbClr val="000000"/>
                </a:solidFill>
                <a:latin typeface="Myriad"/>
                <a:ea typeface="Myriad"/>
                <a:cs typeface="Myriad"/>
                <a:sym typeface="Myriad"/>
              </a:rPr>
              <a:t>                </a:t>
            </a:r>
            <a:endParaRPr lang="en-US" sz="1400" dirty="0">
              <a:solidFill>
                <a:srgbClr val="000000"/>
              </a:solidFill>
              <a:latin typeface="Myriad"/>
              <a:ea typeface="Myriad"/>
              <a:cs typeface="Myriad"/>
            </a:endParaRPr>
          </a:p>
          <a:p>
            <a:pPr marL="347345" lvl="2" indent="-115570" algn="l">
              <a:lnSpc>
                <a:spcPts val="2160"/>
              </a:lnSpc>
            </a:pPr>
            <a:endParaRPr lang="en-US" sz="1800" dirty="0">
              <a:solidFill>
                <a:srgbClr val="000000"/>
              </a:solidFill>
              <a:latin typeface="Myriad"/>
              <a:ea typeface="Myriad"/>
              <a:cs typeface="Myriad"/>
            </a:endParaRPr>
          </a:p>
          <a:p>
            <a:pPr marL="347345" lvl="2" indent="-115570" algn="l">
              <a:lnSpc>
                <a:spcPts val="2160"/>
              </a:lnSpc>
            </a:pPr>
            <a:endParaRPr lang="en-US" sz="1800" dirty="0">
              <a:solidFill>
                <a:srgbClr val="000000"/>
              </a:solidFill>
              <a:latin typeface="Myriad"/>
              <a:ea typeface="Myriad"/>
              <a:cs typeface="Myriad"/>
            </a:endParaRPr>
          </a:p>
        </p:txBody>
      </p:sp>
      <p:pic>
        <p:nvPicPr>
          <p:cNvPr id="16" name="Picture 15" descr="A building with a sign on the front&#10;&#10;AI-generated content may be incorrect.">
            <a:extLst>
              <a:ext uri="{FF2B5EF4-FFF2-40B4-BE49-F238E27FC236}">
                <a16:creationId xmlns:a16="http://schemas.microsoft.com/office/drawing/2014/main" id="{F3AC1A1C-98AD-54B9-21A6-73F464486EDC}"/>
              </a:ext>
            </a:extLst>
          </p:cNvPr>
          <p:cNvPicPr>
            <a:picLocks noChangeAspect="1"/>
          </p:cNvPicPr>
          <p:nvPr/>
        </p:nvPicPr>
        <p:blipFill>
          <a:blip r:embed="rId5"/>
          <a:stretch>
            <a:fillRect/>
          </a:stretch>
        </p:blipFill>
        <p:spPr>
          <a:xfrm>
            <a:off x="5433268" y="1520887"/>
            <a:ext cx="3227193" cy="4899893"/>
          </a:xfrm>
          <a:prstGeom prst="rect">
            <a:avLst/>
          </a:prstGeom>
        </p:spPr>
      </p:pic>
      <p:pic>
        <p:nvPicPr>
          <p:cNvPr id="13" name="Picture 12" descr="A qr code with black dots&#10;&#10;AI-generated content may be incorrect.">
            <a:extLst>
              <a:ext uri="{FF2B5EF4-FFF2-40B4-BE49-F238E27FC236}">
                <a16:creationId xmlns:a16="http://schemas.microsoft.com/office/drawing/2014/main" id="{1A41D5F8-8865-905F-630F-4D61C8C8AF1C}"/>
              </a:ext>
            </a:extLst>
          </p:cNvPr>
          <p:cNvPicPr>
            <a:picLocks noChangeAspect="1"/>
          </p:cNvPicPr>
          <p:nvPr/>
        </p:nvPicPr>
        <p:blipFill>
          <a:blip r:embed="rId6"/>
          <a:stretch>
            <a:fillRect/>
          </a:stretch>
        </p:blipFill>
        <p:spPr>
          <a:xfrm>
            <a:off x="483539" y="4203293"/>
            <a:ext cx="1870477" cy="1640880"/>
          </a:xfrm>
          <a:prstGeom prst="rect">
            <a:avLst/>
          </a:prstGeom>
        </p:spPr>
      </p:pic>
    </p:spTree>
    <p:extLst>
      <p:ext uri="{BB962C8B-B14F-4D97-AF65-F5344CB8AC3E}">
        <p14:creationId xmlns:p14="http://schemas.microsoft.com/office/powerpoint/2010/main" val="35137714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09565"/>
            <a:ext cx="9144000" cy="487669"/>
            <a:chOff x="0" y="0"/>
            <a:chExt cx="13004800" cy="2321052"/>
          </a:xfrm>
        </p:grpSpPr>
        <p:sp>
          <p:nvSpPr>
            <p:cNvPr id="3" name="Freeform 3"/>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8" name="Group 8"/>
          <p:cNvGrpSpPr/>
          <p:nvPr/>
        </p:nvGrpSpPr>
        <p:grpSpPr>
          <a:xfrm>
            <a:off x="197268" y="30345"/>
            <a:ext cx="6657329" cy="825855"/>
            <a:chOff x="-280559" y="-1390890"/>
            <a:chExt cx="9468201" cy="1174549"/>
          </a:xfrm>
        </p:grpSpPr>
        <p:sp>
          <p:nvSpPr>
            <p:cNvPr id="9" name="Freeform 9"/>
            <p:cNvSpPr/>
            <p:nvPr/>
          </p:nvSpPr>
          <p:spPr>
            <a:xfrm>
              <a:off x="-145388" y="-1022856"/>
              <a:ext cx="9333030" cy="806515"/>
            </a:xfrm>
            <a:custGeom>
              <a:avLst/>
              <a:gdLst/>
              <a:ahLst/>
              <a:cxnLst/>
              <a:rect l="l" t="t" r="r" b="b"/>
              <a:pathLst>
                <a:path w="9333030" h="806515">
                  <a:moveTo>
                    <a:pt x="0" y="0"/>
                  </a:moveTo>
                  <a:lnTo>
                    <a:pt x="9333030" y="0"/>
                  </a:lnTo>
                  <a:lnTo>
                    <a:pt x="9333030" y="806515"/>
                  </a:lnTo>
                  <a:lnTo>
                    <a:pt x="0" y="806515"/>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0" name="TextBox 10"/>
            <p:cNvSpPr txBox="1"/>
            <p:nvPr/>
          </p:nvSpPr>
          <p:spPr>
            <a:xfrm>
              <a:off x="-280559" y="-1390890"/>
              <a:ext cx="9333030" cy="835090"/>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98" b="1" spc="33" dirty="0">
                  <a:solidFill>
                    <a:srgbClr val="FFFFFF"/>
                  </a:solidFill>
                  <a:latin typeface="Myriad Bold"/>
                  <a:ea typeface="Myriad Bold"/>
                  <a:cs typeface="Myriad Bold"/>
                  <a:sym typeface="Myriad Bold"/>
                </a:rPr>
                <a:t>Leave of Absence-MetLife</a:t>
              </a:r>
            </a:p>
          </p:txBody>
        </p:sp>
      </p:grpSp>
      <p:grpSp>
        <p:nvGrpSpPr>
          <p:cNvPr id="11" name="Group 11"/>
          <p:cNvGrpSpPr/>
          <p:nvPr/>
        </p:nvGrpSpPr>
        <p:grpSpPr>
          <a:xfrm>
            <a:off x="1196758" y="5407398"/>
            <a:ext cx="1780460" cy="688725"/>
            <a:chOff x="199068" y="-159290"/>
            <a:chExt cx="3297047" cy="1397382"/>
          </a:xfrm>
        </p:grpSpPr>
        <p:sp>
          <p:nvSpPr>
            <p:cNvPr id="12" name="Freeform 12"/>
            <p:cNvSpPr/>
            <p:nvPr/>
          </p:nvSpPr>
          <p:spPr>
            <a:xfrm>
              <a:off x="199068" y="-159290"/>
              <a:ext cx="3297047" cy="1397382"/>
            </a:xfrm>
            <a:custGeom>
              <a:avLst/>
              <a:gdLst/>
              <a:ahLst/>
              <a:cxnLst/>
              <a:rect l="l" t="t" r="r" b="b"/>
              <a:pathLst>
                <a:path w="3297047" h="1397381">
                  <a:moveTo>
                    <a:pt x="0" y="0"/>
                  </a:moveTo>
                  <a:lnTo>
                    <a:pt x="3297047" y="0"/>
                  </a:lnTo>
                  <a:lnTo>
                    <a:pt x="3297047" y="1397381"/>
                  </a:lnTo>
                  <a:lnTo>
                    <a:pt x="0" y="1397381"/>
                  </a:lnTo>
                  <a:lnTo>
                    <a:pt x="0" y="0"/>
                  </a:lnTo>
                  <a:close/>
                </a:path>
              </a:pathLst>
            </a:custGeom>
            <a:blipFill>
              <a:blip r:embed="rId3"/>
              <a:stretch>
                <a:fillRect b="-2"/>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13" name="Freeform 13"/>
          <p:cNvSpPr/>
          <p:nvPr/>
        </p:nvSpPr>
        <p:spPr>
          <a:xfrm>
            <a:off x="226244" y="958045"/>
            <a:ext cx="4493612" cy="4257698"/>
          </a:xfrm>
          <a:custGeom>
            <a:avLst/>
            <a:gdLst/>
            <a:ahLst/>
            <a:cxnLst/>
            <a:rect l="l" t="t" r="r" b="b"/>
            <a:pathLst>
              <a:path w="4793186" h="4541545">
                <a:moveTo>
                  <a:pt x="0" y="0"/>
                </a:moveTo>
                <a:lnTo>
                  <a:pt x="4793186" y="0"/>
                </a:lnTo>
                <a:lnTo>
                  <a:pt x="4793186" y="4541545"/>
                </a:lnTo>
                <a:lnTo>
                  <a:pt x="0" y="4541545"/>
                </a:lnTo>
                <a:lnTo>
                  <a:pt x="0" y="0"/>
                </a:lnTo>
                <a:close/>
              </a:path>
            </a:pathLst>
          </a:custGeom>
          <a:blipFill>
            <a:blip r:embed="rId4">
              <a:extLst>
                <a:ext uri="{96DAC541-7B7A-43D3-8B79-37D633B846F1}">
                  <asvg:svgBlip xmlns:asvg="http://schemas.microsoft.com/office/drawing/2016/SVG/main" r:embed="rId5"/>
                </a:ext>
              </a:extLst>
            </a:blip>
            <a:stretch>
              <a:fillRect t="-48" b="-48"/>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dirty="0"/>
          </a:p>
        </p:txBody>
      </p:sp>
      <p:grpSp>
        <p:nvGrpSpPr>
          <p:cNvPr id="14" name="Group 14"/>
          <p:cNvGrpSpPr/>
          <p:nvPr/>
        </p:nvGrpSpPr>
        <p:grpSpPr>
          <a:xfrm>
            <a:off x="1792588" y="2462869"/>
            <a:ext cx="1671631" cy="2414270"/>
            <a:chOff x="-441895" y="-1745216"/>
            <a:chExt cx="2377431" cy="3433628"/>
          </a:xfrm>
        </p:grpSpPr>
        <p:sp>
          <p:nvSpPr>
            <p:cNvPr id="15" name="Freeform 15"/>
            <p:cNvSpPr/>
            <p:nvPr/>
          </p:nvSpPr>
          <p:spPr>
            <a:xfrm>
              <a:off x="0" y="0"/>
              <a:ext cx="1935536" cy="1688412"/>
            </a:xfrm>
            <a:custGeom>
              <a:avLst/>
              <a:gdLst/>
              <a:ahLst/>
              <a:cxnLst/>
              <a:rect l="l" t="t" r="r" b="b"/>
              <a:pathLst>
                <a:path w="1935536" h="1688412">
                  <a:moveTo>
                    <a:pt x="0" y="0"/>
                  </a:moveTo>
                  <a:lnTo>
                    <a:pt x="1935536" y="0"/>
                  </a:lnTo>
                  <a:lnTo>
                    <a:pt x="1935536" y="1688412"/>
                  </a:lnTo>
                  <a:lnTo>
                    <a:pt x="0" y="1688412"/>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6" name="TextBox 16"/>
            <p:cNvSpPr txBox="1"/>
            <p:nvPr/>
          </p:nvSpPr>
          <p:spPr>
            <a:xfrm>
              <a:off x="-441895" y="-1745216"/>
              <a:ext cx="1935536" cy="1716987"/>
            </a:xfrm>
            <a:prstGeom prst="rect">
              <a:avLst/>
            </a:prstGeom>
          </p:spPr>
          <p:txBody>
            <a:bodyPr lIns="0" tIns="0" rIns="0" bIns="0"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2160"/>
                </a:lnSpc>
              </a:pPr>
              <a:r>
                <a:rPr lang="en-US" sz="1800" b="1" dirty="0">
                  <a:solidFill>
                    <a:srgbClr val="FFFFFF"/>
                  </a:solidFill>
                  <a:latin typeface="Myriad" panose="020B0604020202020204" charset="0"/>
                  <a:ea typeface="Myriad Light"/>
                  <a:cs typeface="Myriad Light"/>
                  <a:sym typeface="Myriad Light"/>
                </a:rPr>
                <a:t>What If I need to take a leave of absence?</a:t>
              </a:r>
            </a:p>
          </p:txBody>
        </p:sp>
      </p:grpSp>
      <p:grpSp>
        <p:nvGrpSpPr>
          <p:cNvPr id="17" name="Group 17"/>
          <p:cNvGrpSpPr/>
          <p:nvPr/>
        </p:nvGrpSpPr>
        <p:grpSpPr>
          <a:xfrm>
            <a:off x="2572563" y="957226"/>
            <a:ext cx="1494113" cy="1313988"/>
            <a:chOff x="-155109" y="-156171"/>
            <a:chExt cx="2124961" cy="1868783"/>
          </a:xfrm>
        </p:grpSpPr>
        <p:sp>
          <p:nvSpPr>
            <p:cNvPr id="18" name="Freeform 18"/>
            <p:cNvSpPr/>
            <p:nvPr/>
          </p:nvSpPr>
          <p:spPr>
            <a:xfrm>
              <a:off x="99382" y="-156171"/>
              <a:ext cx="1870470" cy="1697854"/>
            </a:xfrm>
            <a:custGeom>
              <a:avLst/>
              <a:gdLst/>
              <a:ahLst/>
              <a:cxnLst/>
              <a:rect l="l" t="t" r="r" b="b"/>
              <a:pathLst>
                <a:path w="1870470" h="1697854">
                  <a:moveTo>
                    <a:pt x="0" y="0"/>
                  </a:moveTo>
                  <a:lnTo>
                    <a:pt x="1870470" y="0"/>
                  </a:lnTo>
                  <a:lnTo>
                    <a:pt x="1870470" y="1697854"/>
                  </a:lnTo>
                  <a:lnTo>
                    <a:pt x="0" y="1697854"/>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9" name="TextBox 19"/>
            <p:cNvSpPr txBox="1"/>
            <p:nvPr/>
          </p:nvSpPr>
          <p:spPr>
            <a:xfrm>
              <a:off x="-155109" y="5234"/>
              <a:ext cx="1870470" cy="1707378"/>
            </a:xfrm>
            <a:prstGeom prst="rect">
              <a:avLst/>
            </a:prstGeom>
          </p:spPr>
          <p:txBody>
            <a:bodyPr lIns="0" tIns="0" rIns="0" bIns="0"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640"/>
                </a:lnSpc>
              </a:pPr>
              <a:r>
                <a:rPr lang="en-US" sz="1519" b="1" dirty="0">
                  <a:solidFill>
                    <a:srgbClr val="FFFFFF"/>
                  </a:solidFill>
                  <a:latin typeface="Myriad" panose="020B0604020202020204" charset="0"/>
                  <a:ea typeface="Myriad Light"/>
                  <a:cs typeface="Myriad Light"/>
                  <a:sym typeface="Myriad Light"/>
                </a:rPr>
                <a:t>Short Term Disability </a:t>
              </a:r>
            </a:p>
            <a:p>
              <a:pPr algn="ctr">
                <a:lnSpc>
                  <a:spcPts val="1640"/>
                </a:lnSpc>
              </a:pPr>
              <a:r>
                <a:rPr lang="en-US" sz="1519" b="1" dirty="0">
                  <a:solidFill>
                    <a:srgbClr val="FFFFFF"/>
                  </a:solidFill>
                  <a:latin typeface="Myriad" panose="020B0604020202020204" charset="0"/>
                  <a:ea typeface="Myriad Light"/>
                  <a:cs typeface="Myriad Light"/>
                  <a:sym typeface="Myriad Light"/>
                </a:rPr>
                <a:t>(STD)</a:t>
              </a:r>
            </a:p>
          </p:txBody>
        </p:sp>
      </p:grpSp>
      <p:grpSp>
        <p:nvGrpSpPr>
          <p:cNvPr id="20" name="Group 20"/>
          <p:cNvGrpSpPr/>
          <p:nvPr/>
        </p:nvGrpSpPr>
        <p:grpSpPr>
          <a:xfrm>
            <a:off x="2570090" y="4073285"/>
            <a:ext cx="1389145" cy="710252"/>
            <a:chOff x="-176853" y="-6281"/>
            <a:chExt cx="1975673" cy="1010137"/>
          </a:xfrm>
        </p:grpSpPr>
        <p:sp>
          <p:nvSpPr>
            <p:cNvPr id="21" name="Freeform 21"/>
            <p:cNvSpPr/>
            <p:nvPr/>
          </p:nvSpPr>
          <p:spPr>
            <a:xfrm>
              <a:off x="0" y="0"/>
              <a:ext cx="1798820" cy="1000612"/>
            </a:xfrm>
            <a:custGeom>
              <a:avLst/>
              <a:gdLst/>
              <a:ahLst/>
              <a:cxnLst/>
              <a:rect l="l" t="t" r="r" b="b"/>
              <a:pathLst>
                <a:path w="1798820" h="1000612">
                  <a:moveTo>
                    <a:pt x="0" y="0"/>
                  </a:moveTo>
                  <a:lnTo>
                    <a:pt x="1798820" y="0"/>
                  </a:lnTo>
                  <a:lnTo>
                    <a:pt x="1798820" y="1000612"/>
                  </a:lnTo>
                  <a:lnTo>
                    <a:pt x="0" y="1000612"/>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2" name="TextBox 22"/>
            <p:cNvSpPr txBox="1"/>
            <p:nvPr/>
          </p:nvSpPr>
          <p:spPr>
            <a:xfrm>
              <a:off x="-176853" y="-6281"/>
              <a:ext cx="1798820" cy="1010137"/>
            </a:xfrm>
            <a:prstGeom prst="rect">
              <a:avLst/>
            </a:prstGeom>
          </p:spPr>
          <p:txBody>
            <a:bodyPr lIns="0" tIns="0" rIns="0" bIns="0"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627"/>
                </a:lnSpc>
              </a:pPr>
              <a:r>
                <a:rPr lang="en-US" sz="1506" b="1" dirty="0">
                  <a:solidFill>
                    <a:srgbClr val="FFFFFF"/>
                  </a:solidFill>
                  <a:latin typeface="Myriad" panose="020B0604020202020204" charset="0"/>
                  <a:ea typeface="Myriad Light"/>
                  <a:cs typeface="Myriad Light"/>
                  <a:sym typeface="Myriad Light"/>
                </a:rPr>
                <a:t>Unpaid General Leave of Absence</a:t>
              </a:r>
            </a:p>
          </p:txBody>
        </p:sp>
      </p:grpSp>
      <p:grpSp>
        <p:nvGrpSpPr>
          <p:cNvPr id="23" name="Group 23"/>
          <p:cNvGrpSpPr/>
          <p:nvPr/>
        </p:nvGrpSpPr>
        <p:grpSpPr>
          <a:xfrm>
            <a:off x="463344" y="2718901"/>
            <a:ext cx="878945" cy="633857"/>
            <a:chOff x="0" y="0"/>
            <a:chExt cx="1250055" cy="901486"/>
          </a:xfrm>
        </p:grpSpPr>
        <p:sp>
          <p:nvSpPr>
            <p:cNvPr id="24" name="Freeform 24"/>
            <p:cNvSpPr/>
            <p:nvPr/>
          </p:nvSpPr>
          <p:spPr>
            <a:xfrm>
              <a:off x="0" y="0"/>
              <a:ext cx="1250055" cy="901486"/>
            </a:xfrm>
            <a:custGeom>
              <a:avLst/>
              <a:gdLst/>
              <a:ahLst/>
              <a:cxnLst/>
              <a:rect l="l" t="t" r="r" b="b"/>
              <a:pathLst>
                <a:path w="1250055" h="901486">
                  <a:moveTo>
                    <a:pt x="0" y="0"/>
                  </a:moveTo>
                  <a:lnTo>
                    <a:pt x="1250055" y="0"/>
                  </a:lnTo>
                  <a:lnTo>
                    <a:pt x="1250055" y="901486"/>
                  </a:lnTo>
                  <a:lnTo>
                    <a:pt x="0" y="901486"/>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5" name="TextBox 25"/>
            <p:cNvSpPr txBox="1"/>
            <p:nvPr/>
          </p:nvSpPr>
          <p:spPr>
            <a:xfrm>
              <a:off x="0" y="-9525"/>
              <a:ext cx="1250055" cy="911011"/>
            </a:xfrm>
            <a:prstGeom prst="rect">
              <a:avLst/>
            </a:prstGeom>
          </p:spPr>
          <p:txBody>
            <a:bodyPr lIns="0" tIns="0" rIns="0" bIns="0"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640"/>
                </a:lnSpc>
              </a:pPr>
              <a:r>
                <a:rPr lang="en-US" sz="1519" b="1" dirty="0">
                  <a:solidFill>
                    <a:srgbClr val="FFFFFF"/>
                  </a:solidFill>
                  <a:latin typeface="Myriad" panose="020B0604020202020204" charset="0"/>
                  <a:ea typeface="Myriad Light"/>
                  <a:cs typeface="Myriad Light"/>
                  <a:sym typeface="Myriad Light"/>
                </a:rPr>
                <a:t>Long Term Disability</a:t>
              </a:r>
            </a:p>
          </p:txBody>
        </p:sp>
      </p:grpSp>
      <p:sp>
        <p:nvSpPr>
          <p:cNvPr id="28" name="TextBox 28"/>
          <p:cNvSpPr txBox="1"/>
          <p:nvPr/>
        </p:nvSpPr>
        <p:spPr>
          <a:xfrm>
            <a:off x="1354138" y="4145418"/>
            <a:ext cx="732850" cy="655812"/>
          </a:xfrm>
          <a:prstGeom prst="rect">
            <a:avLst/>
          </a:prstGeom>
        </p:spPr>
        <p:txBody>
          <a:bodyPr lIns="0" tIns="0" rIns="0" bIns="0"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780"/>
              </a:lnSpc>
            </a:pPr>
            <a:r>
              <a:rPr lang="en-US" sz="1649" b="1" dirty="0">
                <a:solidFill>
                  <a:srgbClr val="FFFFFF"/>
                </a:solidFill>
                <a:latin typeface="Myriad" panose="020B0604020202020204" charset="0"/>
                <a:ea typeface="Myriad Light"/>
                <a:cs typeface="Myriad Light"/>
                <a:sym typeface="Myriad Light"/>
              </a:rPr>
              <a:t>ADA</a:t>
            </a:r>
          </a:p>
        </p:txBody>
      </p:sp>
      <p:grpSp>
        <p:nvGrpSpPr>
          <p:cNvPr id="29" name="Group 29"/>
          <p:cNvGrpSpPr/>
          <p:nvPr/>
        </p:nvGrpSpPr>
        <p:grpSpPr>
          <a:xfrm>
            <a:off x="3405992" y="2784941"/>
            <a:ext cx="997504" cy="2380619"/>
            <a:chOff x="0" y="-2462579"/>
            <a:chExt cx="1418673" cy="3385764"/>
          </a:xfrm>
        </p:grpSpPr>
        <p:sp>
          <p:nvSpPr>
            <p:cNvPr id="30" name="Freeform 30"/>
            <p:cNvSpPr/>
            <p:nvPr/>
          </p:nvSpPr>
          <p:spPr>
            <a:xfrm>
              <a:off x="0" y="0"/>
              <a:ext cx="1042276" cy="923185"/>
            </a:xfrm>
            <a:custGeom>
              <a:avLst/>
              <a:gdLst/>
              <a:ahLst/>
              <a:cxnLst/>
              <a:rect l="l" t="t" r="r" b="b"/>
              <a:pathLst>
                <a:path w="1042276" h="923185">
                  <a:moveTo>
                    <a:pt x="0" y="0"/>
                  </a:moveTo>
                  <a:lnTo>
                    <a:pt x="1042276" y="0"/>
                  </a:lnTo>
                  <a:lnTo>
                    <a:pt x="1042276" y="923185"/>
                  </a:lnTo>
                  <a:lnTo>
                    <a:pt x="0" y="923185"/>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31" name="TextBox 31"/>
            <p:cNvSpPr txBox="1"/>
            <p:nvPr/>
          </p:nvSpPr>
          <p:spPr>
            <a:xfrm>
              <a:off x="376397" y="-2462579"/>
              <a:ext cx="1042276" cy="942235"/>
            </a:xfrm>
            <a:prstGeom prst="rect">
              <a:avLst/>
            </a:prstGeom>
          </p:spPr>
          <p:txBody>
            <a:bodyPr lIns="0" tIns="0" rIns="0" bIns="0"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855"/>
                </a:lnSpc>
              </a:pPr>
              <a:r>
                <a:rPr lang="en-US" sz="1718" b="1" dirty="0">
                  <a:solidFill>
                    <a:srgbClr val="FFFFFF"/>
                  </a:solidFill>
                  <a:latin typeface="Myriad" panose="020B0604020202020204" charset="0"/>
                  <a:ea typeface="Myriad Light"/>
                  <a:cs typeface="Myriad Light"/>
                  <a:sym typeface="Myriad Light"/>
                </a:rPr>
                <a:t>Other Faculty Leaves</a:t>
              </a:r>
            </a:p>
          </p:txBody>
        </p:sp>
      </p:grpSp>
      <p:grpSp>
        <p:nvGrpSpPr>
          <p:cNvPr id="32" name="Group 32"/>
          <p:cNvGrpSpPr/>
          <p:nvPr/>
        </p:nvGrpSpPr>
        <p:grpSpPr>
          <a:xfrm>
            <a:off x="875429" y="1405738"/>
            <a:ext cx="1171301" cy="3201445"/>
            <a:chOff x="0" y="-3620458"/>
            <a:chExt cx="1665851" cy="4553171"/>
          </a:xfrm>
        </p:grpSpPr>
        <p:sp>
          <p:nvSpPr>
            <p:cNvPr id="33" name="Freeform 33"/>
            <p:cNvSpPr/>
            <p:nvPr/>
          </p:nvSpPr>
          <p:spPr>
            <a:xfrm>
              <a:off x="0" y="0"/>
              <a:ext cx="1042276" cy="932713"/>
            </a:xfrm>
            <a:custGeom>
              <a:avLst/>
              <a:gdLst/>
              <a:ahLst/>
              <a:cxnLst/>
              <a:rect l="l" t="t" r="r" b="b"/>
              <a:pathLst>
                <a:path w="1042276" h="932713">
                  <a:moveTo>
                    <a:pt x="0" y="0"/>
                  </a:moveTo>
                  <a:lnTo>
                    <a:pt x="1042276" y="0"/>
                  </a:lnTo>
                  <a:lnTo>
                    <a:pt x="1042276" y="932713"/>
                  </a:lnTo>
                  <a:lnTo>
                    <a:pt x="0" y="932713"/>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34" name="TextBox 34"/>
            <p:cNvSpPr txBox="1"/>
            <p:nvPr/>
          </p:nvSpPr>
          <p:spPr>
            <a:xfrm>
              <a:off x="623575" y="-3620458"/>
              <a:ext cx="1042276" cy="961288"/>
            </a:xfrm>
            <a:prstGeom prst="rect">
              <a:avLst/>
            </a:prstGeom>
          </p:spPr>
          <p:txBody>
            <a:bodyPr lIns="0" tIns="0" rIns="0" bIns="0"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882"/>
                </a:lnSpc>
              </a:pPr>
              <a:r>
                <a:rPr lang="en-US" sz="1744" b="1" dirty="0">
                  <a:solidFill>
                    <a:srgbClr val="FFFFFF"/>
                  </a:solidFill>
                  <a:latin typeface="Myriad" panose="020B0604020202020204" charset="0"/>
                  <a:ea typeface="Myriad Light"/>
                  <a:cs typeface="Myriad Light"/>
                  <a:sym typeface="Myriad Light"/>
                </a:rPr>
                <a:t>FMLA</a:t>
              </a:r>
            </a:p>
          </p:txBody>
        </p:sp>
      </p:grpSp>
      <p:sp>
        <p:nvSpPr>
          <p:cNvPr id="35" name="TextBox 35"/>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sp>
        <p:nvSpPr>
          <p:cNvPr id="37" name="TextBox 36">
            <a:extLst>
              <a:ext uri="{FF2B5EF4-FFF2-40B4-BE49-F238E27FC236}">
                <a16:creationId xmlns:a16="http://schemas.microsoft.com/office/drawing/2014/main" id="{F44D1351-F84B-FFA4-42BD-414C5BDA9B32}"/>
              </a:ext>
            </a:extLst>
          </p:cNvPr>
          <p:cNvSpPr txBox="1"/>
          <p:nvPr/>
        </p:nvSpPr>
        <p:spPr>
          <a:xfrm>
            <a:off x="4066675" y="4781256"/>
            <a:ext cx="4879183" cy="2015936"/>
          </a:xfrm>
          <a:prstGeom prst="rect">
            <a:avLst/>
          </a:prstGeom>
          <a:noFill/>
        </p:spPr>
        <p:txBody>
          <a:bodyPr wrap="square" rtlCol="0">
            <a:spAutoFit/>
          </a:bodyPr>
          <a:lstStyle/>
          <a:p>
            <a:pPr algn="ctr"/>
            <a:r>
              <a:rPr lang="en-US" sz="1400" b="1" dirty="0">
                <a:latin typeface="Myriad" panose="020B0604020202020204" charset="0"/>
              </a:rPr>
              <a:t>To file a claim with MetLife please visit the</a:t>
            </a:r>
          </a:p>
          <a:p>
            <a:pPr algn="ctr"/>
            <a:r>
              <a:rPr lang="en-US" sz="1400" b="1" dirty="0">
                <a:latin typeface="Myriad" panose="020B0604020202020204" charset="0"/>
              </a:rPr>
              <a:t>Leave of absence page</a:t>
            </a:r>
            <a:endParaRPr lang="en-US" b="1" dirty="0">
              <a:latin typeface="Myriad" panose="020B0604020202020204" charset="0"/>
            </a:endParaRPr>
          </a:p>
          <a:p>
            <a:pPr algn="ctr"/>
            <a:r>
              <a:rPr lang="en-US" sz="1200" dirty="0">
                <a:latin typeface="Myriad" panose="020B0604020202020204" charset="0"/>
                <a:hlinkClick r:id="rId6"/>
              </a:rPr>
              <a:t>https://www.luc.edu/hr/benefits_disabilityinsurance/</a:t>
            </a:r>
            <a:endParaRPr lang="en-US" sz="1200" dirty="0">
              <a:latin typeface="Myriad" panose="020B0604020202020204" charset="0"/>
            </a:endParaRPr>
          </a:p>
          <a:p>
            <a:endParaRPr lang="en-US" sz="1200" dirty="0">
              <a:latin typeface="Myriad" panose="020B0604020202020204" charset="0"/>
            </a:endParaRPr>
          </a:p>
          <a:p>
            <a:r>
              <a:rPr lang="en-US" sz="1400" b="1" dirty="0">
                <a:latin typeface="Myriad" panose="020B0604020202020204" charset="0"/>
              </a:rPr>
              <a:t>Contact MetLife directly</a:t>
            </a:r>
          </a:p>
          <a:p>
            <a:pPr fontAlgn="base"/>
            <a:r>
              <a:rPr lang="en-US" sz="1200" b="1" dirty="0">
                <a:latin typeface="Myriad" panose="020B0604020202020204" charset="0"/>
              </a:rPr>
              <a:t>Telephonic reporting</a:t>
            </a:r>
            <a:r>
              <a:rPr lang="en-US" sz="1200" dirty="0">
                <a:latin typeface="Myriad" panose="020B0604020202020204" charset="0"/>
              </a:rPr>
              <a:t>: </a:t>
            </a:r>
          </a:p>
          <a:p>
            <a:pPr fontAlgn="base"/>
            <a:r>
              <a:rPr lang="en-US" sz="1200" dirty="0">
                <a:latin typeface="Myriad" panose="020B0604020202020204" charset="0"/>
              </a:rPr>
              <a:t>833-622-0135 </a:t>
            </a:r>
            <a:r>
              <a:rPr lang="en-US" sz="1200" i="1" dirty="0">
                <a:latin typeface="Myriad" panose="020B0604020202020204" charset="0"/>
              </a:rPr>
              <a:t>(Monday- Friday, 8 AM – 11 PM, Eastern Time)</a:t>
            </a:r>
            <a:endParaRPr lang="en-US" sz="1200" dirty="0">
              <a:latin typeface="Myriad" panose="020B0604020202020204" charset="0"/>
            </a:endParaRPr>
          </a:p>
          <a:p>
            <a:pPr fontAlgn="base"/>
            <a:r>
              <a:rPr lang="en-US" sz="1200" b="1" dirty="0">
                <a:latin typeface="Myriad" panose="020B0604020202020204" charset="0"/>
              </a:rPr>
              <a:t>Online reporting</a:t>
            </a:r>
            <a:r>
              <a:rPr lang="en-US" sz="1200" dirty="0">
                <a:latin typeface="Myriad" panose="020B0604020202020204" charset="0"/>
              </a:rPr>
              <a:t>: </a:t>
            </a:r>
          </a:p>
          <a:p>
            <a:pPr fontAlgn="base"/>
            <a:r>
              <a:rPr lang="en-US" sz="1200" b="1" dirty="0">
                <a:latin typeface="Myriad" panose="020B0604020202020204" charset="0"/>
                <a:hlinkClick r:id="rId7"/>
              </a:rPr>
              <a:t>metlife.com/</a:t>
            </a:r>
            <a:r>
              <a:rPr lang="en-US" sz="1200" b="1" dirty="0" err="1">
                <a:latin typeface="Myriad" panose="020B0604020202020204" charset="0"/>
                <a:hlinkClick r:id="rId7"/>
              </a:rPr>
              <a:t>mybenefits</a:t>
            </a:r>
            <a:endParaRPr lang="en-US" sz="1200" dirty="0">
              <a:latin typeface="Myriad" panose="020B0604020202020204" charset="0"/>
            </a:endParaRPr>
          </a:p>
          <a:p>
            <a:endParaRPr lang="en-US" sz="1100" dirty="0">
              <a:latin typeface="Myriad" panose="020B0604020202020204" charset="0"/>
            </a:endParaRPr>
          </a:p>
        </p:txBody>
      </p:sp>
      <p:pic>
        <p:nvPicPr>
          <p:cNvPr id="38" name="Picture 37">
            <a:extLst>
              <a:ext uri="{FF2B5EF4-FFF2-40B4-BE49-F238E27FC236}">
                <a16:creationId xmlns:a16="http://schemas.microsoft.com/office/drawing/2014/main" id="{8264E1CA-9645-7F32-F8A0-361219E68965}"/>
              </a:ext>
            </a:extLst>
          </p:cNvPr>
          <p:cNvPicPr>
            <a:picLocks noChangeAspect="1"/>
          </p:cNvPicPr>
          <p:nvPr/>
        </p:nvPicPr>
        <p:blipFill>
          <a:blip r:embed="rId8"/>
          <a:stretch>
            <a:fillRect/>
          </a:stretch>
        </p:blipFill>
        <p:spPr>
          <a:xfrm>
            <a:off x="8043388" y="5601006"/>
            <a:ext cx="769212" cy="769212"/>
          </a:xfrm>
          <a:prstGeom prst="rect">
            <a:avLst/>
          </a:prstGeom>
        </p:spPr>
      </p:pic>
      <p:sp>
        <p:nvSpPr>
          <p:cNvPr id="39" name="TextBox 38">
            <a:extLst>
              <a:ext uri="{FF2B5EF4-FFF2-40B4-BE49-F238E27FC236}">
                <a16:creationId xmlns:a16="http://schemas.microsoft.com/office/drawing/2014/main" id="{1F67689A-DD4A-3740-A9E1-058E51059E0D}"/>
              </a:ext>
            </a:extLst>
          </p:cNvPr>
          <p:cNvSpPr txBox="1"/>
          <p:nvPr/>
        </p:nvSpPr>
        <p:spPr>
          <a:xfrm>
            <a:off x="4066675" y="861246"/>
            <a:ext cx="5077296" cy="1446550"/>
          </a:xfrm>
          <a:prstGeom prst="rect">
            <a:avLst/>
          </a:prstGeom>
          <a:noFill/>
        </p:spPr>
        <p:txBody>
          <a:bodyPr wrap="square" rtlCol="0">
            <a:spAutoFit/>
          </a:bodyPr>
          <a:lstStyle/>
          <a:p>
            <a:r>
              <a:rPr lang="en-US" sz="1100" b="1" dirty="0">
                <a:latin typeface="Myriad" panose="020B0604020202020204" charset="0"/>
              </a:rPr>
              <a:t>Full-time Faculty eligible for 12 weeks of FMLA after 1 year of employment and eligible for up to  26 weeks of STD after 6 months after employment. If approved , faculty receive 100% of their salary for the 1</a:t>
            </a:r>
            <a:r>
              <a:rPr lang="en-US" sz="1100" b="1" baseline="30000" dirty="0">
                <a:latin typeface="Myriad" panose="020B0604020202020204" charset="0"/>
              </a:rPr>
              <a:t>st</a:t>
            </a:r>
            <a:r>
              <a:rPr lang="en-US" sz="1100" b="1" dirty="0">
                <a:latin typeface="Myriad" panose="020B0604020202020204" charset="0"/>
              </a:rPr>
              <a:t> 14 weeks and weeks 15-26 are paid at 80%. </a:t>
            </a:r>
            <a:r>
              <a:rPr lang="en-US" sz="1100" b="1" dirty="0">
                <a:latin typeface="Myriad"/>
              </a:rPr>
              <a:t>If an illness prevents you from completing your standard schedule of job duties for 3 or more scheduled consecutive workdays you or someone on your behalf should contact your supervisor immediately then MetLife our leave administrator to file a Leave Claim.</a:t>
            </a:r>
          </a:p>
          <a:p>
            <a:endParaRPr lang="en-US" sz="1100" b="1" dirty="0">
              <a:latin typeface="Myriad" panose="020B0604020202020204" charset="0"/>
            </a:endParaRPr>
          </a:p>
        </p:txBody>
      </p:sp>
      <p:sp>
        <p:nvSpPr>
          <p:cNvPr id="40" name="TextBox 39">
            <a:extLst>
              <a:ext uri="{FF2B5EF4-FFF2-40B4-BE49-F238E27FC236}">
                <a16:creationId xmlns:a16="http://schemas.microsoft.com/office/drawing/2014/main" id="{824D21D9-7599-DED1-92B6-9E345B9FCB07}"/>
              </a:ext>
            </a:extLst>
          </p:cNvPr>
          <p:cNvSpPr txBox="1"/>
          <p:nvPr/>
        </p:nvSpPr>
        <p:spPr>
          <a:xfrm>
            <a:off x="4719856" y="2636964"/>
            <a:ext cx="4355578" cy="830997"/>
          </a:xfrm>
          <a:prstGeom prst="rect">
            <a:avLst/>
          </a:prstGeom>
          <a:noFill/>
        </p:spPr>
        <p:txBody>
          <a:bodyPr wrap="square" rtlCol="0">
            <a:spAutoFit/>
          </a:bodyPr>
          <a:lstStyle/>
          <a:p>
            <a:r>
              <a:rPr lang="en-US" sz="1200" b="1" dirty="0">
                <a:latin typeface="Myriad" panose="020B0604020202020204" charset="0"/>
              </a:rPr>
              <a:t>Faculty are required to complete the Faculty leave request form for all planned leave of absences including maternity and parental leaves. Faculty should discuss their leave with the supervisor and /or Faculty Affairs. </a:t>
            </a:r>
          </a:p>
        </p:txBody>
      </p:sp>
      <p:sp>
        <p:nvSpPr>
          <p:cNvPr id="41" name="TextBox 40">
            <a:extLst>
              <a:ext uri="{FF2B5EF4-FFF2-40B4-BE49-F238E27FC236}">
                <a16:creationId xmlns:a16="http://schemas.microsoft.com/office/drawing/2014/main" id="{0C932E30-9389-EAAF-1657-32B3D79A1939}"/>
              </a:ext>
            </a:extLst>
          </p:cNvPr>
          <p:cNvSpPr txBox="1"/>
          <p:nvPr/>
        </p:nvSpPr>
        <p:spPr>
          <a:xfrm>
            <a:off x="4105039" y="4025986"/>
            <a:ext cx="4621901" cy="646331"/>
          </a:xfrm>
          <a:prstGeom prst="rect">
            <a:avLst/>
          </a:prstGeom>
          <a:noFill/>
        </p:spPr>
        <p:txBody>
          <a:bodyPr wrap="square" rtlCol="0">
            <a:spAutoFit/>
          </a:bodyPr>
          <a:lstStyle/>
          <a:p>
            <a:r>
              <a:rPr lang="en-US" sz="1200" b="1" dirty="0">
                <a:latin typeface="Myriad"/>
              </a:rPr>
              <a:t>If you are not eligible for a paid or FMLA please contact your supervisor and Faculty Affairs to discuss possible ADA accommodation or alternative leave.</a:t>
            </a:r>
          </a:p>
        </p:txBody>
      </p:sp>
    </p:spTree>
    <p:extLst>
      <p:ext uri="{BB962C8B-B14F-4D97-AF65-F5344CB8AC3E}">
        <p14:creationId xmlns:p14="http://schemas.microsoft.com/office/powerpoint/2010/main" val="32186630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09565"/>
            <a:ext cx="9144000" cy="1631990"/>
            <a:chOff x="0" y="0"/>
            <a:chExt cx="13004800" cy="2321052"/>
          </a:xfrm>
        </p:grpSpPr>
        <p:sp>
          <p:nvSpPr>
            <p:cNvPr id="3" name="Freeform 3"/>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8" name="Group 8"/>
          <p:cNvGrpSpPr/>
          <p:nvPr/>
        </p:nvGrpSpPr>
        <p:grpSpPr>
          <a:xfrm>
            <a:off x="628650" y="1105448"/>
            <a:ext cx="6754646" cy="515139"/>
            <a:chOff x="0" y="0"/>
            <a:chExt cx="9606608" cy="732643"/>
          </a:xfrm>
        </p:grpSpPr>
        <p:sp>
          <p:nvSpPr>
            <p:cNvPr id="9" name="Freeform 9"/>
            <p:cNvSpPr/>
            <p:nvPr/>
          </p:nvSpPr>
          <p:spPr>
            <a:xfrm>
              <a:off x="0" y="0"/>
              <a:ext cx="9606607" cy="732643"/>
            </a:xfrm>
            <a:custGeom>
              <a:avLst/>
              <a:gdLst/>
              <a:ahLst/>
              <a:cxnLst/>
              <a:rect l="l" t="t" r="r" b="b"/>
              <a:pathLst>
                <a:path w="9606607" h="732643">
                  <a:moveTo>
                    <a:pt x="0" y="0"/>
                  </a:moveTo>
                  <a:lnTo>
                    <a:pt x="9606607" y="0"/>
                  </a:lnTo>
                  <a:lnTo>
                    <a:pt x="9606607" y="732643"/>
                  </a:lnTo>
                  <a:lnTo>
                    <a:pt x="0" y="732643"/>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0" name="TextBox 10"/>
            <p:cNvSpPr txBox="1"/>
            <p:nvPr/>
          </p:nvSpPr>
          <p:spPr>
            <a:xfrm>
              <a:off x="0" y="-28575"/>
              <a:ext cx="9606608" cy="761218"/>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98" b="1" spc="33">
                  <a:solidFill>
                    <a:srgbClr val="FFFFFF"/>
                  </a:solidFill>
                  <a:latin typeface="Myriad Bold"/>
                  <a:ea typeface="Myriad Bold"/>
                  <a:cs typeface="Myriad Bold"/>
                  <a:sym typeface="Myriad Bold"/>
                </a:rPr>
                <a:t>Employee Tuition Benefit</a:t>
              </a:r>
            </a:p>
          </p:txBody>
        </p:sp>
      </p:grpSp>
      <p:grpSp>
        <p:nvGrpSpPr>
          <p:cNvPr id="11" name="Group 11"/>
          <p:cNvGrpSpPr/>
          <p:nvPr/>
        </p:nvGrpSpPr>
        <p:grpSpPr>
          <a:xfrm>
            <a:off x="116052" y="2892333"/>
            <a:ext cx="3718529" cy="2382115"/>
            <a:chOff x="0" y="0"/>
            <a:chExt cx="5288575" cy="3387897"/>
          </a:xfrm>
        </p:grpSpPr>
        <p:sp>
          <p:nvSpPr>
            <p:cNvPr id="12" name="Freeform 12"/>
            <p:cNvSpPr/>
            <p:nvPr/>
          </p:nvSpPr>
          <p:spPr>
            <a:xfrm>
              <a:off x="0" y="0"/>
              <a:ext cx="5288575" cy="3387897"/>
            </a:xfrm>
            <a:custGeom>
              <a:avLst/>
              <a:gdLst/>
              <a:ahLst/>
              <a:cxnLst/>
              <a:rect l="l" t="t" r="r" b="b"/>
              <a:pathLst>
                <a:path w="5288575" h="3387897">
                  <a:moveTo>
                    <a:pt x="0" y="0"/>
                  </a:moveTo>
                  <a:lnTo>
                    <a:pt x="5288575" y="0"/>
                  </a:lnTo>
                  <a:lnTo>
                    <a:pt x="5288575" y="3387897"/>
                  </a:lnTo>
                  <a:lnTo>
                    <a:pt x="0" y="3387897"/>
                  </a:lnTo>
                  <a:close/>
                </a:path>
              </a:pathLst>
            </a:custGeom>
            <a:solidFill>
              <a:srgbClr val="EEB111"/>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15" name="Freeform 15"/>
          <p:cNvSpPr/>
          <p:nvPr/>
        </p:nvSpPr>
        <p:spPr>
          <a:xfrm>
            <a:off x="628650" y="3283024"/>
            <a:ext cx="2861305" cy="1600731"/>
          </a:xfrm>
          <a:custGeom>
            <a:avLst/>
            <a:gdLst/>
            <a:ahLst/>
            <a:cxnLst/>
            <a:rect l="l" t="t" r="r" b="b"/>
            <a:pathLst>
              <a:path w="3052059" h="1707446">
                <a:moveTo>
                  <a:pt x="0" y="0"/>
                </a:moveTo>
                <a:lnTo>
                  <a:pt x="3052059" y="0"/>
                </a:lnTo>
                <a:lnTo>
                  <a:pt x="3052059" y="1707446"/>
                </a:lnTo>
                <a:lnTo>
                  <a:pt x="0" y="1707446"/>
                </a:lnTo>
                <a:lnTo>
                  <a:pt x="0" y="0"/>
                </a:lnTo>
                <a:close/>
              </a:path>
            </a:pathLst>
          </a:custGeom>
          <a:blipFill>
            <a:blip r:embed="rId3"/>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6" name="TextBox 16"/>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sp>
        <p:nvSpPr>
          <p:cNvPr id="19" name="Text Placeholder 2">
            <a:extLst>
              <a:ext uri="{FF2B5EF4-FFF2-40B4-BE49-F238E27FC236}">
                <a16:creationId xmlns:a16="http://schemas.microsoft.com/office/drawing/2014/main" id="{794BC76A-F92A-B6A6-0818-134B37B32505}"/>
              </a:ext>
            </a:extLst>
          </p:cNvPr>
          <p:cNvSpPr>
            <a:spLocks noGrp="1"/>
          </p:cNvSpPr>
          <p:nvPr/>
        </p:nvSpPr>
        <p:spPr>
          <a:xfrm>
            <a:off x="4007491" y="1941615"/>
            <a:ext cx="5022134" cy="447667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77470" marR="0" lvl="0" indent="0" algn="l" rtl="0" eaLnBrk="1" hangingPunct="1">
              <a:lnSpc>
                <a:spcPct val="110000"/>
              </a:lnSpc>
              <a:spcBef>
                <a:spcPts val="600"/>
              </a:spcBef>
              <a:spcAft>
                <a:spcPts val="0"/>
              </a:spcAft>
              <a:buClr>
                <a:srgbClr val="5A0722"/>
              </a:buClr>
              <a:buSzPts val="2380"/>
              <a:buFont typeface="Noto Sans Symbols"/>
              <a:buNone/>
              <a:defRPr sz="3600" b="0" i="0" u="none" strike="noStrike" cap="none">
                <a:solidFill>
                  <a:srgbClr val="5A0722"/>
                </a:solidFill>
                <a:latin typeface="Poppins"/>
                <a:ea typeface="Poppins"/>
                <a:cs typeface="Poppins"/>
                <a:sym typeface="Poppins"/>
              </a:defRPr>
            </a:lvl1pPr>
            <a:lvl2pPr marL="556260" marR="0" lvl="1" indent="0" algn="l" rtl="0" eaLnBrk="1" hangingPunct="1">
              <a:lnSpc>
                <a:spcPct val="110000"/>
              </a:lnSpc>
              <a:spcBef>
                <a:spcPts val="600"/>
              </a:spcBef>
              <a:spcAft>
                <a:spcPts val="0"/>
              </a:spcAft>
              <a:buClr>
                <a:srgbClr val="4A789F"/>
              </a:buClr>
              <a:buSzPts val="2040"/>
              <a:buFont typeface="Courier New"/>
              <a:buNone/>
              <a:defRPr sz="2040" b="0" i="0" u="none" strike="noStrike" cap="none">
                <a:solidFill>
                  <a:srgbClr val="4A789F"/>
                </a:solidFill>
                <a:latin typeface="Poppins"/>
                <a:ea typeface="Poppins"/>
                <a:cs typeface="Poppins"/>
                <a:sym typeface="Poppins"/>
              </a:defRPr>
            </a:lvl2pPr>
            <a:lvl3pPr marL="1035050" marR="0" lvl="2" indent="0" algn="l" rtl="0" eaLnBrk="1" hangingPunct="1">
              <a:lnSpc>
                <a:spcPct val="110000"/>
              </a:lnSpc>
              <a:spcBef>
                <a:spcPts val="600"/>
              </a:spcBef>
              <a:spcAft>
                <a:spcPts val="0"/>
              </a:spcAft>
              <a:buClr>
                <a:srgbClr val="4A789F"/>
              </a:buClr>
              <a:buSzPts val="1700"/>
              <a:buFont typeface="Arial"/>
              <a:buNone/>
              <a:defRPr sz="1700" b="0" i="0" u="none" strike="noStrike" cap="none">
                <a:solidFill>
                  <a:srgbClr val="4A789F"/>
                </a:solidFill>
                <a:latin typeface="Poppins"/>
                <a:ea typeface="Poppins"/>
                <a:cs typeface="Poppins"/>
                <a:sym typeface="Poppins"/>
              </a:defRPr>
            </a:lvl3pPr>
            <a:lvl4pPr marL="1503045" marR="0" lvl="3" indent="0" algn="l" rtl="0" eaLnBrk="1" hangingPunct="1">
              <a:lnSpc>
                <a:spcPct val="110000"/>
              </a:lnSpc>
              <a:spcBef>
                <a:spcPts val="600"/>
              </a:spcBef>
              <a:spcAft>
                <a:spcPts val="0"/>
              </a:spcAft>
              <a:buClr>
                <a:srgbClr val="4A789F"/>
              </a:buClr>
              <a:buSzPts val="1530"/>
              <a:buFont typeface="Noto Sans Symbols"/>
              <a:buNone/>
              <a:defRPr sz="1530" b="0" i="0" u="none" strike="noStrike" cap="none">
                <a:solidFill>
                  <a:srgbClr val="4A789F"/>
                </a:solidFill>
                <a:latin typeface="Poppins"/>
                <a:ea typeface="Poppins"/>
                <a:cs typeface="Poppins"/>
                <a:sym typeface="Poppins"/>
              </a:defRPr>
            </a:lvl4pPr>
            <a:lvl5pPr marL="1960246" marR="0" lvl="4" indent="0" algn="l" rtl="0" eaLnBrk="1" hangingPunct="1">
              <a:lnSpc>
                <a:spcPct val="110000"/>
              </a:lnSpc>
              <a:spcBef>
                <a:spcPts val="600"/>
              </a:spcBef>
              <a:spcAft>
                <a:spcPts val="0"/>
              </a:spcAft>
              <a:buClr>
                <a:srgbClr val="4A789F"/>
              </a:buClr>
              <a:buSzPts val="1530"/>
              <a:buFont typeface="Courier New"/>
              <a:buNone/>
              <a:defRPr sz="1530" b="0" i="0" u="none" strike="noStrike" cap="none">
                <a:solidFill>
                  <a:srgbClr val="4A789F"/>
                </a:solidFill>
                <a:latin typeface="Poppins"/>
                <a:ea typeface="Poppins"/>
                <a:cs typeface="Poppins"/>
                <a:sym typeface="Poppins"/>
              </a:defRPr>
            </a:lvl5pPr>
            <a:lvl6pPr marL="2743200" marR="0" lvl="5" indent="-325754" algn="l" rtl="0" eaLnBrk="1" hangingPunct="1">
              <a:lnSpc>
                <a:spcPct val="90000"/>
              </a:lnSpc>
              <a:spcBef>
                <a:spcPts val="600"/>
              </a:spcBef>
              <a:spcAft>
                <a:spcPts val="0"/>
              </a:spcAft>
              <a:buClr>
                <a:srgbClr val="555555"/>
              </a:buClr>
              <a:buSzPts val="1530"/>
              <a:buFont typeface="Arial"/>
              <a:buChar char="•"/>
              <a:defRPr sz="1530" b="0" i="0" u="none" strike="noStrike" cap="none">
                <a:solidFill>
                  <a:srgbClr val="555555"/>
                </a:solidFill>
                <a:latin typeface="Poppins"/>
                <a:ea typeface="Poppins"/>
                <a:cs typeface="Poppins"/>
                <a:sym typeface="Poppins"/>
              </a:defRPr>
            </a:lvl6pPr>
            <a:lvl7pPr marL="3200400" marR="0" lvl="6" indent="-325754" algn="l" rtl="0" eaLnBrk="1" hangingPunct="1">
              <a:lnSpc>
                <a:spcPct val="90000"/>
              </a:lnSpc>
              <a:spcBef>
                <a:spcPts val="425"/>
              </a:spcBef>
              <a:spcAft>
                <a:spcPts val="0"/>
              </a:spcAft>
              <a:buClr>
                <a:srgbClr val="555555"/>
              </a:buClr>
              <a:buSzPts val="1530"/>
              <a:buFont typeface="Arial"/>
              <a:buChar char="•"/>
              <a:defRPr sz="1530" b="0" i="0" u="none" strike="noStrike" cap="none">
                <a:solidFill>
                  <a:srgbClr val="555555"/>
                </a:solidFill>
                <a:latin typeface="Poppins"/>
                <a:ea typeface="Poppins"/>
                <a:cs typeface="Poppins"/>
                <a:sym typeface="Poppins"/>
              </a:defRPr>
            </a:lvl7pPr>
            <a:lvl8pPr marL="3657600" marR="0" lvl="7" indent="-325754" algn="l" rtl="0" eaLnBrk="1" hangingPunct="1">
              <a:lnSpc>
                <a:spcPct val="90000"/>
              </a:lnSpc>
              <a:spcBef>
                <a:spcPts val="425"/>
              </a:spcBef>
              <a:spcAft>
                <a:spcPts val="0"/>
              </a:spcAft>
              <a:buClr>
                <a:srgbClr val="555555"/>
              </a:buClr>
              <a:buSzPts val="1530"/>
              <a:buFont typeface="Arial"/>
              <a:buChar char="•"/>
              <a:defRPr sz="1530" b="0" i="0" u="none" strike="noStrike" cap="none">
                <a:solidFill>
                  <a:srgbClr val="555555"/>
                </a:solidFill>
                <a:latin typeface="Poppins"/>
                <a:ea typeface="Poppins"/>
                <a:cs typeface="Poppins"/>
                <a:sym typeface="Poppins"/>
              </a:defRPr>
            </a:lvl8pPr>
            <a:lvl9pPr marL="4114800" marR="0" lvl="8" indent="-325754" algn="l" rtl="0" eaLnBrk="1" hangingPunct="1">
              <a:lnSpc>
                <a:spcPct val="90000"/>
              </a:lnSpc>
              <a:spcBef>
                <a:spcPts val="425"/>
              </a:spcBef>
              <a:spcAft>
                <a:spcPts val="0"/>
              </a:spcAft>
              <a:buClr>
                <a:srgbClr val="555555"/>
              </a:buClr>
              <a:buSzPts val="1530"/>
              <a:buFont typeface="Arial"/>
              <a:buChar char="•"/>
              <a:defRPr sz="1530" b="0" i="0" u="none" strike="noStrike" cap="none">
                <a:solidFill>
                  <a:srgbClr val="555555"/>
                </a:solidFill>
                <a:latin typeface="Poppins"/>
                <a:ea typeface="Poppins"/>
                <a:cs typeface="Poppins"/>
                <a:sym typeface="Poppins"/>
              </a:defRPr>
            </a:lvl9pPr>
          </a:lstStyle>
          <a:p>
            <a:r>
              <a:rPr lang="en-US" sz="1600" b="1" dirty="0">
                <a:solidFill>
                  <a:srgbClr val="000000"/>
                </a:solidFill>
                <a:latin typeface="Myriad" panose="020B0604020202020204" charset="0"/>
              </a:rPr>
              <a:t>Eligibility</a:t>
            </a:r>
          </a:p>
          <a:p>
            <a:r>
              <a:rPr lang="en-US" sz="1100" dirty="0">
                <a:solidFill>
                  <a:srgbClr val="000000"/>
                </a:solidFill>
                <a:latin typeface="Myriad" panose="020B0604020202020204" charset="0"/>
              </a:rPr>
              <a:t>Full-Time, Benefits Eligible Faculty and Staff and their dependents can utilize the Tuition Benefit after their 1-year anniversary for any semester/quarter that occurs AFTER the eligibility is met.  Some program exemptions apply.</a:t>
            </a:r>
          </a:p>
          <a:p>
            <a:r>
              <a:rPr lang="en-US" sz="1200" b="1" dirty="0">
                <a:solidFill>
                  <a:srgbClr val="000000"/>
                </a:solidFill>
                <a:latin typeface="Myriad" panose="020B0604020202020204" charset="0"/>
              </a:rPr>
              <a:t>Faculty and Staff</a:t>
            </a:r>
            <a:endParaRPr lang="en-US" sz="1200" dirty="0">
              <a:solidFill>
                <a:srgbClr val="000000"/>
              </a:solidFill>
              <a:latin typeface="Myriad" panose="020B0604020202020204" charset="0"/>
            </a:endParaRPr>
          </a:p>
          <a:p>
            <a:pPr marL="363220" indent="-285750">
              <a:buClr>
                <a:srgbClr val="555555">
                  <a:lumMod val="60000"/>
                  <a:lumOff val="40000"/>
                </a:srgbClr>
              </a:buClr>
              <a:buFont typeface="Wingdings" panose="05000000000000000000" pitchFamily="2" charset="2"/>
              <a:buChar char="ü"/>
            </a:pPr>
            <a:r>
              <a:rPr lang="en-US" sz="1200" dirty="0">
                <a:solidFill>
                  <a:srgbClr val="000000"/>
                </a:solidFill>
                <a:latin typeface="Myriad" panose="020B0604020202020204" charset="0"/>
              </a:rPr>
              <a:t>Undergrad to PhD programs</a:t>
            </a:r>
            <a:endParaRPr lang="en-US" sz="1200" b="1" dirty="0">
              <a:solidFill>
                <a:srgbClr val="000000"/>
              </a:solidFill>
              <a:latin typeface="Myriad" panose="020B0604020202020204" charset="0"/>
            </a:endParaRPr>
          </a:p>
          <a:p>
            <a:pPr marL="363220" indent="-285750">
              <a:buClr>
                <a:srgbClr val="555555">
                  <a:lumMod val="60000"/>
                  <a:lumOff val="40000"/>
                </a:srgbClr>
              </a:buClr>
              <a:buFont typeface="Wingdings" panose="05000000000000000000" pitchFamily="2" charset="2"/>
              <a:buChar char="ü"/>
            </a:pPr>
            <a:r>
              <a:rPr lang="en-US" sz="1200" dirty="0">
                <a:solidFill>
                  <a:srgbClr val="000000"/>
                </a:solidFill>
                <a:latin typeface="Myriad" panose="020B0604020202020204" charset="0"/>
              </a:rPr>
              <a:t>Graduate tuition benefits received is taxable to you</a:t>
            </a:r>
          </a:p>
          <a:p>
            <a:pPr marL="363220" indent="-285750">
              <a:buClr>
                <a:srgbClr val="999999"/>
              </a:buClr>
              <a:buFont typeface="Wingdings" panose="05000000000000000000" pitchFamily="2" charset="2"/>
              <a:buChar char="ü"/>
            </a:pPr>
            <a:r>
              <a:rPr lang="en-US" sz="1200" dirty="0">
                <a:solidFill>
                  <a:srgbClr val="000000"/>
                </a:solidFill>
                <a:latin typeface="Myriad" panose="020B0604020202020204" charset="0"/>
              </a:rPr>
              <a:t>FAFSA Always Required</a:t>
            </a:r>
            <a:endParaRPr lang="en-US" dirty="0">
              <a:latin typeface="Myriad" panose="020B0604020202020204" charset="0"/>
            </a:endParaRPr>
          </a:p>
          <a:p>
            <a:pPr>
              <a:buClr>
                <a:srgbClr val="555555">
                  <a:lumMod val="60000"/>
                  <a:lumOff val="40000"/>
                </a:srgbClr>
              </a:buClr>
            </a:pPr>
            <a:r>
              <a:rPr lang="en-US" sz="1200" b="1" dirty="0">
                <a:solidFill>
                  <a:srgbClr val="000000"/>
                </a:solidFill>
                <a:latin typeface="Myriad" panose="020B0604020202020204" charset="0"/>
              </a:rPr>
              <a:t>Dependent Eligibility and Programs</a:t>
            </a:r>
          </a:p>
          <a:p>
            <a:pPr marL="363220" indent="-285750">
              <a:buClr>
                <a:srgbClr val="555555">
                  <a:lumMod val="60000"/>
                  <a:lumOff val="40000"/>
                </a:srgbClr>
              </a:buClr>
              <a:buFont typeface="Wingdings" panose="05000000000000000000" pitchFamily="2" charset="2"/>
              <a:buChar char="ü"/>
            </a:pPr>
            <a:r>
              <a:rPr lang="en-US" sz="1200" dirty="0">
                <a:solidFill>
                  <a:srgbClr val="000000"/>
                </a:solidFill>
                <a:latin typeface="Myriad" panose="020B0604020202020204" charset="0"/>
              </a:rPr>
              <a:t>Spouse or LDA</a:t>
            </a:r>
          </a:p>
          <a:p>
            <a:pPr marL="363220" indent="-285750">
              <a:buClr>
                <a:srgbClr val="555555">
                  <a:lumMod val="60000"/>
                  <a:lumOff val="40000"/>
                </a:srgbClr>
              </a:buClr>
              <a:buFont typeface="Wingdings" panose="05000000000000000000" pitchFamily="2" charset="2"/>
              <a:buChar char="ü"/>
            </a:pPr>
            <a:r>
              <a:rPr lang="en-US" sz="1200" dirty="0">
                <a:solidFill>
                  <a:srgbClr val="000000"/>
                </a:solidFill>
                <a:latin typeface="Myriad" panose="020B0604020202020204" charset="0"/>
              </a:rPr>
              <a:t>Dependent Children UNDER the age of 24</a:t>
            </a:r>
          </a:p>
          <a:p>
            <a:pPr marL="363220" indent="-285750">
              <a:buClr>
                <a:srgbClr val="555555">
                  <a:lumMod val="60000"/>
                  <a:lumOff val="40000"/>
                </a:srgbClr>
              </a:buClr>
              <a:buFont typeface="Wingdings" panose="05000000000000000000" pitchFamily="2" charset="2"/>
              <a:buChar char="ü"/>
            </a:pPr>
            <a:r>
              <a:rPr lang="en-US" sz="1200" dirty="0">
                <a:solidFill>
                  <a:srgbClr val="000000"/>
                </a:solidFill>
                <a:latin typeface="Myriad" panose="020B0604020202020204" charset="0"/>
              </a:rPr>
              <a:t>Undergraduate Programs Only</a:t>
            </a:r>
          </a:p>
          <a:p>
            <a:pPr marL="363220" indent="-285750">
              <a:buClr>
                <a:srgbClr val="555555">
                  <a:lumMod val="60000"/>
                  <a:lumOff val="40000"/>
                </a:srgbClr>
              </a:buClr>
              <a:buFont typeface="Wingdings" panose="05000000000000000000" pitchFamily="2" charset="2"/>
              <a:buChar char="ü"/>
            </a:pPr>
            <a:r>
              <a:rPr lang="en-US" sz="1200" dirty="0">
                <a:solidFill>
                  <a:srgbClr val="000000"/>
                </a:solidFill>
                <a:latin typeface="Myriad" panose="020B0604020202020204" charset="0"/>
              </a:rPr>
              <a:t>FACHEX and Tuition Exchange programs available for dependent children only</a:t>
            </a:r>
          </a:p>
          <a:p>
            <a:pPr marL="363220" indent="-285750">
              <a:buClr>
                <a:srgbClr val="555555">
                  <a:lumMod val="60000"/>
                  <a:lumOff val="40000"/>
                </a:srgbClr>
              </a:buClr>
              <a:buFont typeface="Wingdings" panose="05000000000000000000" pitchFamily="2" charset="2"/>
              <a:buChar char="ü"/>
            </a:pPr>
            <a:r>
              <a:rPr lang="en-US" sz="1200" dirty="0">
                <a:solidFill>
                  <a:srgbClr val="000000"/>
                </a:solidFill>
                <a:latin typeface="Myriad" panose="020B0604020202020204" charset="0"/>
              </a:rPr>
              <a:t>FAFSA always required</a:t>
            </a:r>
          </a:p>
          <a:p>
            <a:pPr>
              <a:buClr>
                <a:srgbClr val="555555">
                  <a:lumMod val="60000"/>
                  <a:lumOff val="40000"/>
                </a:srgbClr>
              </a:buClr>
            </a:pPr>
            <a:r>
              <a:rPr lang="en-US" sz="1200" dirty="0">
                <a:solidFill>
                  <a:srgbClr val="000000"/>
                </a:solidFill>
                <a:latin typeface="Myriad" panose="020B0604020202020204" charset="0"/>
              </a:rPr>
              <a:t>For more information about the tuition benefit please visit the tuition benefit page: </a:t>
            </a:r>
            <a:r>
              <a:rPr lang="en-US" sz="1400" dirty="0">
                <a:solidFill>
                  <a:srgbClr val="000000"/>
                </a:solidFill>
                <a:latin typeface="Myriad" panose="020B0604020202020204" charset="0"/>
                <a:ea typeface="Calibri"/>
                <a:cs typeface="Calibri"/>
                <a:hlinkClick r:id="rId4"/>
              </a:rPr>
              <a:t>www.luc.edu/hr</a:t>
            </a:r>
            <a:r>
              <a:rPr lang="en-US" sz="1400" dirty="0">
                <a:solidFill>
                  <a:srgbClr val="000000"/>
                </a:solidFill>
                <a:latin typeface="Myriad" panose="020B0604020202020204" charset="0"/>
                <a:ea typeface="Calibri"/>
                <a:cs typeface="Calibri"/>
              </a:rPr>
              <a:t>.</a:t>
            </a:r>
          </a:p>
          <a:p>
            <a:pPr>
              <a:buClr>
                <a:srgbClr val="555555">
                  <a:lumMod val="60000"/>
                  <a:lumOff val="40000"/>
                </a:srgbClr>
              </a:buClr>
            </a:pPr>
            <a:br>
              <a:rPr lang="en-US" sz="1100" dirty="0"/>
            </a:br>
            <a:endParaRPr lang="en-US" sz="1100" dirty="0"/>
          </a:p>
          <a:p>
            <a:pPr>
              <a:buClr>
                <a:srgbClr val="555555">
                  <a:lumMod val="60000"/>
                  <a:lumOff val="40000"/>
                </a:srgbClr>
              </a:buClr>
            </a:pPr>
            <a:br>
              <a:rPr lang="en-US" sz="1100" dirty="0"/>
            </a:br>
            <a:endParaRPr lang="en-US" sz="1800" dirty="0"/>
          </a:p>
        </p:txBody>
      </p:sp>
    </p:spTree>
    <p:extLst>
      <p:ext uri="{BB962C8B-B14F-4D97-AF65-F5344CB8AC3E}">
        <p14:creationId xmlns:p14="http://schemas.microsoft.com/office/powerpoint/2010/main" val="1031240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90952"/>
            <a:ext cx="9144000" cy="801698"/>
            <a:chOff x="0" y="0"/>
            <a:chExt cx="13004800" cy="2321052"/>
          </a:xfrm>
        </p:grpSpPr>
        <p:sp>
          <p:nvSpPr>
            <p:cNvPr id="3" name="Freeform 3"/>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10" name="TextBox 10"/>
          <p:cNvSpPr txBox="1"/>
          <p:nvPr/>
        </p:nvSpPr>
        <p:spPr>
          <a:xfrm>
            <a:off x="287615" y="184816"/>
            <a:ext cx="6562287" cy="587173"/>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50" b="1" spc="33">
                <a:solidFill>
                  <a:srgbClr val="FFFFFF"/>
                </a:solidFill>
                <a:latin typeface="Myriad Bold"/>
                <a:ea typeface="Myriad Bold"/>
                <a:cs typeface="Myriad Bold"/>
                <a:sym typeface="Myriad Bold"/>
              </a:rPr>
              <a:t>Other Benefits</a:t>
            </a:r>
          </a:p>
        </p:txBody>
      </p:sp>
      <p:sp>
        <p:nvSpPr>
          <p:cNvPr id="18" name="TextBox 18"/>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pic>
        <p:nvPicPr>
          <p:cNvPr id="28" name="Picture 27" descr="A person sitting on a couch&#10;&#10;AI-generated content may be incorrect.">
            <a:extLst>
              <a:ext uri="{FF2B5EF4-FFF2-40B4-BE49-F238E27FC236}">
                <a16:creationId xmlns:a16="http://schemas.microsoft.com/office/drawing/2014/main" id="{2C0DB0D8-97C8-A602-3FEB-B889D1B5F3E0}"/>
              </a:ext>
            </a:extLst>
          </p:cNvPr>
          <p:cNvPicPr>
            <a:picLocks noChangeAspect="1"/>
          </p:cNvPicPr>
          <p:nvPr/>
        </p:nvPicPr>
        <p:blipFill>
          <a:blip r:embed="rId3"/>
          <a:stretch>
            <a:fillRect/>
          </a:stretch>
        </p:blipFill>
        <p:spPr>
          <a:xfrm>
            <a:off x="-407" y="1715726"/>
            <a:ext cx="6556075" cy="4097563"/>
          </a:xfrm>
          <a:prstGeom prst="rect">
            <a:avLst/>
          </a:prstGeom>
        </p:spPr>
      </p:pic>
      <p:pic>
        <p:nvPicPr>
          <p:cNvPr id="29" name="Picture 28" descr="A black and red sign&#10;&#10;AI-generated content may be incorrect.">
            <a:extLst>
              <a:ext uri="{FF2B5EF4-FFF2-40B4-BE49-F238E27FC236}">
                <a16:creationId xmlns:a16="http://schemas.microsoft.com/office/drawing/2014/main" id="{BFC2F544-0307-FFC2-BB55-1A133D390F84}"/>
              </a:ext>
            </a:extLst>
          </p:cNvPr>
          <p:cNvPicPr>
            <a:picLocks noChangeAspect="1"/>
          </p:cNvPicPr>
          <p:nvPr/>
        </p:nvPicPr>
        <p:blipFill>
          <a:blip r:embed="rId4"/>
          <a:stretch>
            <a:fillRect/>
          </a:stretch>
        </p:blipFill>
        <p:spPr>
          <a:xfrm>
            <a:off x="6555180" y="1528283"/>
            <a:ext cx="2365991" cy="4787347"/>
          </a:xfrm>
          <a:prstGeom prst="rect">
            <a:avLst/>
          </a:prstGeom>
        </p:spPr>
      </p:pic>
    </p:spTree>
    <p:extLst>
      <p:ext uri="{BB962C8B-B14F-4D97-AF65-F5344CB8AC3E}">
        <p14:creationId xmlns:p14="http://schemas.microsoft.com/office/powerpoint/2010/main" val="6497556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09565"/>
            <a:ext cx="9144000" cy="1631990"/>
            <a:chOff x="0" y="0"/>
            <a:chExt cx="13004800" cy="2321052"/>
          </a:xfrm>
        </p:grpSpPr>
        <p:sp>
          <p:nvSpPr>
            <p:cNvPr id="3" name="Freeform 3"/>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8" name="Group 8"/>
          <p:cNvGrpSpPr/>
          <p:nvPr/>
        </p:nvGrpSpPr>
        <p:grpSpPr>
          <a:xfrm>
            <a:off x="394536" y="1045580"/>
            <a:ext cx="6562287" cy="567081"/>
            <a:chOff x="0" y="0"/>
            <a:chExt cx="9333030" cy="806515"/>
          </a:xfrm>
        </p:grpSpPr>
        <p:sp>
          <p:nvSpPr>
            <p:cNvPr id="9" name="Freeform 9"/>
            <p:cNvSpPr/>
            <p:nvPr/>
          </p:nvSpPr>
          <p:spPr>
            <a:xfrm>
              <a:off x="0" y="0"/>
              <a:ext cx="9333030" cy="806515"/>
            </a:xfrm>
            <a:custGeom>
              <a:avLst/>
              <a:gdLst/>
              <a:ahLst/>
              <a:cxnLst/>
              <a:rect l="l" t="t" r="r" b="b"/>
              <a:pathLst>
                <a:path w="9333030" h="806515">
                  <a:moveTo>
                    <a:pt x="0" y="0"/>
                  </a:moveTo>
                  <a:lnTo>
                    <a:pt x="9333030" y="0"/>
                  </a:lnTo>
                  <a:lnTo>
                    <a:pt x="9333030" y="806515"/>
                  </a:lnTo>
                  <a:lnTo>
                    <a:pt x="0" y="806515"/>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0" name="TextBox 10"/>
            <p:cNvSpPr txBox="1"/>
            <p:nvPr/>
          </p:nvSpPr>
          <p:spPr>
            <a:xfrm>
              <a:off x="0" y="-28575"/>
              <a:ext cx="9333030" cy="835090"/>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98" b="1" spc="33">
                  <a:solidFill>
                    <a:srgbClr val="FFFFFF"/>
                  </a:solidFill>
                  <a:latin typeface="Myriad Bold"/>
                  <a:ea typeface="Myriad Bold"/>
                  <a:cs typeface="Myriad Bold"/>
                  <a:sym typeface="Myriad Bold"/>
                </a:rPr>
                <a:t>Enrolling in Benefits</a:t>
              </a:r>
            </a:p>
          </p:txBody>
        </p:sp>
      </p:grpSp>
      <p:sp>
        <p:nvSpPr>
          <p:cNvPr id="11" name="Freeform 11"/>
          <p:cNvSpPr/>
          <p:nvPr/>
        </p:nvSpPr>
        <p:spPr>
          <a:xfrm>
            <a:off x="0" y="1941553"/>
            <a:ext cx="9143972" cy="4924913"/>
          </a:xfrm>
          <a:custGeom>
            <a:avLst/>
            <a:gdLst/>
            <a:ahLst/>
            <a:cxnLst/>
            <a:rect l="l" t="t" r="r" b="b"/>
            <a:pathLst>
              <a:path w="9753570" h="5253240">
                <a:moveTo>
                  <a:pt x="0" y="0"/>
                </a:moveTo>
                <a:lnTo>
                  <a:pt x="9753570" y="0"/>
                </a:lnTo>
                <a:lnTo>
                  <a:pt x="9753570" y="5253240"/>
                </a:lnTo>
                <a:lnTo>
                  <a:pt x="0" y="5253240"/>
                </a:lnTo>
                <a:lnTo>
                  <a:pt x="0" y="0"/>
                </a:lnTo>
                <a:close/>
              </a:path>
            </a:pathLst>
          </a:custGeom>
          <a:blipFill>
            <a:blip r:embed="rId3">
              <a:alphaModFix amt="44999"/>
            </a:blip>
            <a:stretch>
              <a:fillRect t="-2373" b="-2373"/>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2" name="Freeform 12"/>
          <p:cNvSpPr/>
          <p:nvPr/>
        </p:nvSpPr>
        <p:spPr>
          <a:xfrm>
            <a:off x="949572" y="2610527"/>
            <a:ext cx="3480970" cy="315128"/>
          </a:xfrm>
          <a:custGeom>
            <a:avLst/>
            <a:gdLst/>
            <a:ahLst/>
            <a:cxnLst/>
            <a:rect l="l" t="t" r="r" b="b"/>
            <a:pathLst>
              <a:path w="3713035" h="336137">
                <a:moveTo>
                  <a:pt x="0" y="0"/>
                </a:moveTo>
                <a:lnTo>
                  <a:pt x="3713035" y="0"/>
                </a:lnTo>
                <a:lnTo>
                  <a:pt x="3713035" y="336137"/>
                </a:lnTo>
                <a:lnTo>
                  <a:pt x="0" y="33613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3" name="Freeform 13"/>
          <p:cNvSpPr/>
          <p:nvPr/>
        </p:nvSpPr>
        <p:spPr>
          <a:xfrm>
            <a:off x="1122988" y="2433406"/>
            <a:ext cx="2440484" cy="366921"/>
          </a:xfrm>
          <a:custGeom>
            <a:avLst/>
            <a:gdLst/>
            <a:ahLst/>
            <a:cxnLst/>
            <a:rect l="l" t="t" r="r" b="b"/>
            <a:pathLst>
              <a:path w="2603183" h="391382">
                <a:moveTo>
                  <a:pt x="0" y="0"/>
                </a:moveTo>
                <a:lnTo>
                  <a:pt x="2603182" y="0"/>
                </a:lnTo>
                <a:lnTo>
                  <a:pt x="2603182" y="391382"/>
                </a:lnTo>
                <a:lnTo>
                  <a:pt x="0" y="39138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14" name="Group 14"/>
          <p:cNvGrpSpPr/>
          <p:nvPr/>
        </p:nvGrpSpPr>
        <p:grpSpPr>
          <a:xfrm>
            <a:off x="1140280" y="2437304"/>
            <a:ext cx="2405942" cy="345748"/>
            <a:chOff x="0" y="0"/>
            <a:chExt cx="3421784" cy="491731"/>
          </a:xfrm>
        </p:grpSpPr>
        <p:sp>
          <p:nvSpPr>
            <p:cNvPr id="15" name="Freeform 15"/>
            <p:cNvSpPr/>
            <p:nvPr/>
          </p:nvSpPr>
          <p:spPr>
            <a:xfrm>
              <a:off x="0" y="0"/>
              <a:ext cx="3421784" cy="491731"/>
            </a:xfrm>
            <a:custGeom>
              <a:avLst/>
              <a:gdLst/>
              <a:ahLst/>
              <a:cxnLst/>
              <a:rect l="l" t="t" r="r" b="b"/>
              <a:pathLst>
                <a:path w="3421784" h="491731">
                  <a:moveTo>
                    <a:pt x="0" y="0"/>
                  </a:moveTo>
                  <a:lnTo>
                    <a:pt x="3421784" y="0"/>
                  </a:lnTo>
                  <a:lnTo>
                    <a:pt x="3421784" y="491731"/>
                  </a:lnTo>
                  <a:lnTo>
                    <a:pt x="0" y="491731"/>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6" name="TextBox 16"/>
            <p:cNvSpPr txBox="1"/>
            <p:nvPr/>
          </p:nvSpPr>
          <p:spPr>
            <a:xfrm>
              <a:off x="0" y="-19050"/>
              <a:ext cx="3421784" cy="510781"/>
            </a:xfrm>
            <a:prstGeom prst="rect">
              <a:avLst/>
            </a:prstGeom>
          </p:spPr>
          <p:txBody>
            <a:bodyPr lIns="0" tIns="0" rIns="0" bIns="0"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728"/>
                </a:lnSpc>
              </a:pPr>
              <a:r>
                <a:rPr lang="en-US" sz="1598">
                  <a:solidFill>
                    <a:srgbClr val="FFFFFF"/>
                  </a:solidFill>
                  <a:latin typeface="Myriad Light"/>
                  <a:ea typeface="Myriad Light"/>
                  <a:cs typeface="Myriad Light"/>
                  <a:sym typeface="Myriad Light"/>
                </a:rPr>
                <a:t>Employee Self-Service (ESS)</a:t>
              </a:r>
            </a:p>
          </p:txBody>
        </p:sp>
      </p:grpSp>
      <p:sp>
        <p:nvSpPr>
          <p:cNvPr id="17" name="Freeform 17"/>
          <p:cNvSpPr/>
          <p:nvPr/>
        </p:nvSpPr>
        <p:spPr>
          <a:xfrm>
            <a:off x="949572" y="3154847"/>
            <a:ext cx="3480970" cy="315128"/>
          </a:xfrm>
          <a:custGeom>
            <a:avLst/>
            <a:gdLst/>
            <a:ahLst/>
            <a:cxnLst/>
            <a:rect l="l" t="t" r="r" b="b"/>
            <a:pathLst>
              <a:path w="3713035" h="336137">
                <a:moveTo>
                  <a:pt x="0" y="0"/>
                </a:moveTo>
                <a:lnTo>
                  <a:pt x="3713035" y="0"/>
                </a:lnTo>
                <a:lnTo>
                  <a:pt x="3713035" y="336137"/>
                </a:lnTo>
                <a:lnTo>
                  <a:pt x="0" y="33613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8" name="Freeform 18"/>
          <p:cNvSpPr/>
          <p:nvPr/>
        </p:nvSpPr>
        <p:spPr>
          <a:xfrm>
            <a:off x="1122988" y="2977726"/>
            <a:ext cx="2440484" cy="366921"/>
          </a:xfrm>
          <a:custGeom>
            <a:avLst/>
            <a:gdLst/>
            <a:ahLst/>
            <a:cxnLst/>
            <a:rect l="l" t="t" r="r" b="b"/>
            <a:pathLst>
              <a:path w="2603183" h="391382">
                <a:moveTo>
                  <a:pt x="0" y="0"/>
                </a:moveTo>
                <a:lnTo>
                  <a:pt x="2603182" y="0"/>
                </a:lnTo>
                <a:lnTo>
                  <a:pt x="2603182" y="391382"/>
                </a:lnTo>
                <a:lnTo>
                  <a:pt x="0" y="39138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19" name="Group 19"/>
          <p:cNvGrpSpPr/>
          <p:nvPr/>
        </p:nvGrpSpPr>
        <p:grpSpPr>
          <a:xfrm>
            <a:off x="1140280" y="2981624"/>
            <a:ext cx="2405942" cy="345748"/>
            <a:chOff x="0" y="0"/>
            <a:chExt cx="3421784" cy="491731"/>
          </a:xfrm>
        </p:grpSpPr>
        <p:sp>
          <p:nvSpPr>
            <p:cNvPr id="20" name="Freeform 20"/>
            <p:cNvSpPr/>
            <p:nvPr/>
          </p:nvSpPr>
          <p:spPr>
            <a:xfrm>
              <a:off x="0" y="0"/>
              <a:ext cx="3421784" cy="491731"/>
            </a:xfrm>
            <a:custGeom>
              <a:avLst/>
              <a:gdLst/>
              <a:ahLst/>
              <a:cxnLst/>
              <a:rect l="l" t="t" r="r" b="b"/>
              <a:pathLst>
                <a:path w="3421784" h="491731">
                  <a:moveTo>
                    <a:pt x="0" y="0"/>
                  </a:moveTo>
                  <a:lnTo>
                    <a:pt x="3421784" y="0"/>
                  </a:lnTo>
                  <a:lnTo>
                    <a:pt x="3421784" y="491731"/>
                  </a:lnTo>
                  <a:lnTo>
                    <a:pt x="0" y="491731"/>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1" name="TextBox 21"/>
            <p:cNvSpPr txBox="1"/>
            <p:nvPr/>
          </p:nvSpPr>
          <p:spPr>
            <a:xfrm>
              <a:off x="0" y="-19050"/>
              <a:ext cx="3421784" cy="510781"/>
            </a:xfrm>
            <a:prstGeom prst="rect">
              <a:avLst/>
            </a:prstGeom>
          </p:spPr>
          <p:txBody>
            <a:bodyPr lIns="0" tIns="0" rIns="0" bIns="0"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728"/>
                </a:lnSpc>
              </a:pPr>
              <a:r>
                <a:rPr lang="en-US" sz="1598">
                  <a:solidFill>
                    <a:srgbClr val="FFFFFF"/>
                  </a:solidFill>
                  <a:latin typeface="Myriad Light"/>
                  <a:ea typeface="Myriad Light"/>
                  <a:cs typeface="Myriad Light"/>
                  <a:sym typeface="Myriad Light"/>
                </a:rPr>
                <a:t>Tobacco Premium</a:t>
              </a:r>
            </a:p>
          </p:txBody>
        </p:sp>
      </p:grpSp>
      <p:sp>
        <p:nvSpPr>
          <p:cNvPr id="22" name="Freeform 22"/>
          <p:cNvSpPr/>
          <p:nvPr/>
        </p:nvSpPr>
        <p:spPr>
          <a:xfrm>
            <a:off x="949572" y="3699167"/>
            <a:ext cx="3480970" cy="315128"/>
          </a:xfrm>
          <a:custGeom>
            <a:avLst/>
            <a:gdLst/>
            <a:ahLst/>
            <a:cxnLst/>
            <a:rect l="l" t="t" r="r" b="b"/>
            <a:pathLst>
              <a:path w="3713035" h="336137">
                <a:moveTo>
                  <a:pt x="0" y="0"/>
                </a:moveTo>
                <a:lnTo>
                  <a:pt x="3713035" y="0"/>
                </a:lnTo>
                <a:lnTo>
                  <a:pt x="3713035" y="336137"/>
                </a:lnTo>
                <a:lnTo>
                  <a:pt x="0" y="33613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3" name="Freeform 23"/>
          <p:cNvSpPr/>
          <p:nvPr/>
        </p:nvSpPr>
        <p:spPr>
          <a:xfrm>
            <a:off x="1122988" y="3522046"/>
            <a:ext cx="2440484" cy="366921"/>
          </a:xfrm>
          <a:custGeom>
            <a:avLst/>
            <a:gdLst/>
            <a:ahLst/>
            <a:cxnLst/>
            <a:rect l="l" t="t" r="r" b="b"/>
            <a:pathLst>
              <a:path w="2603183" h="391382">
                <a:moveTo>
                  <a:pt x="0" y="0"/>
                </a:moveTo>
                <a:lnTo>
                  <a:pt x="2603182" y="0"/>
                </a:lnTo>
                <a:lnTo>
                  <a:pt x="2603182" y="391382"/>
                </a:lnTo>
                <a:lnTo>
                  <a:pt x="0" y="39138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24" name="Group 24"/>
          <p:cNvGrpSpPr/>
          <p:nvPr/>
        </p:nvGrpSpPr>
        <p:grpSpPr>
          <a:xfrm>
            <a:off x="1140280" y="3525944"/>
            <a:ext cx="2405942" cy="345748"/>
            <a:chOff x="0" y="0"/>
            <a:chExt cx="3421784" cy="491731"/>
          </a:xfrm>
        </p:grpSpPr>
        <p:sp>
          <p:nvSpPr>
            <p:cNvPr id="25" name="Freeform 25"/>
            <p:cNvSpPr/>
            <p:nvPr/>
          </p:nvSpPr>
          <p:spPr>
            <a:xfrm>
              <a:off x="0" y="0"/>
              <a:ext cx="3421784" cy="491731"/>
            </a:xfrm>
            <a:custGeom>
              <a:avLst/>
              <a:gdLst/>
              <a:ahLst/>
              <a:cxnLst/>
              <a:rect l="l" t="t" r="r" b="b"/>
              <a:pathLst>
                <a:path w="3421784" h="491731">
                  <a:moveTo>
                    <a:pt x="0" y="0"/>
                  </a:moveTo>
                  <a:lnTo>
                    <a:pt x="3421784" y="0"/>
                  </a:lnTo>
                  <a:lnTo>
                    <a:pt x="3421784" y="491731"/>
                  </a:lnTo>
                  <a:lnTo>
                    <a:pt x="0" y="491731"/>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6" name="TextBox 26"/>
            <p:cNvSpPr txBox="1"/>
            <p:nvPr/>
          </p:nvSpPr>
          <p:spPr>
            <a:xfrm>
              <a:off x="0" y="-19050"/>
              <a:ext cx="3421784" cy="510781"/>
            </a:xfrm>
            <a:prstGeom prst="rect">
              <a:avLst/>
            </a:prstGeom>
          </p:spPr>
          <p:txBody>
            <a:bodyPr lIns="0" tIns="0" rIns="0" bIns="0"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728"/>
                </a:lnSpc>
              </a:pPr>
              <a:r>
                <a:rPr lang="en-US" sz="1598">
                  <a:solidFill>
                    <a:srgbClr val="FFFFFF"/>
                  </a:solidFill>
                  <a:latin typeface="Myriad Light"/>
                  <a:ea typeface="Myriad Light"/>
                  <a:cs typeface="Myriad Light"/>
                  <a:sym typeface="Myriad Light"/>
                </a:rPr>
                <a:t>Spousal/LDA Premium</a:t>
              </a:r>
            </a:p>
          </p:txBody>
        </p:sp>
      </p:grpSp>
      <p:sp>
        <p:nvSpPr>
          <p:cNvPr id="27" name="Freeform 27"/>
          <p:cNvSpPr/>
          <p:nvPr/>
        </p:nvSpPr>
        <p:spPr>
          <a:xfrm>
            <a:off x="949572" y="4243487"/>
            <a:ext cx="3480970" cy="315128"/>
          </a:xfrm>
          <a:custGeom>
            <a:avLst/>
            <a:gdLst/>
            <a:ahLst/>
            <a:cxnLst/>
            <a:rect l="l" t="t" r="r" b="b"/>
            <a:pathLst>
              <a:path w="3713035" h="336137">
                <a:moveTo>
                  <a:pt x="0" y="0"/>
                </a:moveTo>
                <a:lnTo>
                  <a:pt x="3713035" y="0"/>
                </a:lnTo>
                <a:lnTo>
                  <a:pt x="3713035" y="336137"/>
                </a:lnTo>
                <a:lnTo>
                  <a:pt x="0" y="33613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28" name="Freeform 28"/>
          <p:cNvSpPr/>
          <p:nvPr/>
        </p:nvSpPr>
        <p:spPr>
          <a:xfrm>
            <a:off x="1122988" y="4066366"/>
            <a:ext cx="2440484" cy="366921"/>
          </a:xfrm>
          <a:custGeom>
            <a:avLst/>
            <a:gdLst/>
            <a:ahLst/>
            <a:cxnLst/>
            <a:rect l="l" t="t" r="r" b="b"/>
            <a:pathLst>
              <a:path w="2603183" h="391382">
                <a:moveTo>
                  <a:pt x="0" y="0"/>
                </a:moveTo>
                <a:lnTo>
                  <a:pt x="2603182" y="0"/>
                </a:lnTo>
                <a:lnTo>
                  <a:pt x="2603182" y="391382"/>
                </a:lnTo>
                <a:lnTo>
                  <a:pt x="0" y="39138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29" name="Group 29"/>
          <p:cNvGrpSpPr/>
          <p:nvPr/>
        </p:nvGrpSpPr>
        <p:grpSpPr>
          <a:xfrm>
            <a:off x="1140280" y="4070264"/>
            <a:ext cx="2405942" cy="345748"/>
            <a:chOff x="0" y="0"/>
            <a:chExt cx="3421784" cy="491731"/>
          </a:xfrm>
        </p:grpSpPr>
        <p:sp>
          <p:nvSpPr>
            <p:cNvPr id="30" name="Freeform 30"/>
            <p:cNvSpPr/>
            <p:nvPr/>
          </p:nvSpPr>
          <p:spPr>
            <a:xfrm>
              <a:off x="0" y="0"/>
              <a:ext cx="3421784" cy="491731"/>
            </a:xfrm>
            <a:custGeom>
              <a:avLst/>
              <a:gdLst/>
              <a:ahLst/>
              <a:cxnLst/>
              <a:rect l="l" t="t" r="r" b="b"/>
              <a:pathLst>
                <a:path w="3421784" h="491731">
                  <a:moveTo>
                    <a:pt x="0" y="0"/>
                  </a:moveTo>
                  <a:lnTo>
                    <a:pt x="3421784" y="0"/>
                  </a:lnTo>
                  <a:lnTo>
                    <a:pt x="3421784" y="491731"/>
                  </a:lnTo>
                  <a:lnTo>
                    <a:pt x="0" y="491731"/>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31" name="TextBox 31"/>
            <p:cNvSpPr txBox="1"/>
            <p:nvPr/>
          </p:nvSpPr>
          <p:spPr>
            <a:xfrm>
              <a:off x="0" y="-19050"/>
              <a:ext cx="3421784" cy="510781"/>
            </a:xfrm>
            <a:prstGeom prst="rect">
              <a:avLst/>
            </a:prstGeom>
          </p:spPr>
          <p:txBody>
            <a:bodyPr lIns="0" tIns="0" rIns="0" bIns="0"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728"/>
                </a:lnSpc>
              </a:pPr>
              <a:r>
                <a:rPr lang="en-US" sz="1598">
                  <a:solidFill>
                    <a:srgbClr val="FFFFFF"/>
                  </a:solidFill>
                  <a:latin typeface="Myriad Light"/>
                  <a:ea typeface="Myriad Light"/>
                  <a:cs typeface="Myriad Light"/>
                  <a:sym typeface="Myriad Light"/>
                </a:rPr>
                <a:t>FSA Elections</a:t>
              </a:r>
            </a:p>
          </p:txBody>
        </p:sp>
      </p:grpSp>
      <p:sp>
        <p:nvSpPr>
          <p:cNvPr id="32" name="Freeform 32"/>
          <p:cNvSpPr/>
          <p:nvPr/>
        </p:nvSpPr>
        <p:spPr>
          <a:xfrm>
            <a:off x="949572" y="4787806"/>
            <a:ext cx="3480970" cy="315128"/>
          </a:xfrm>
          <a:custGeom>
            <a:avLst/>
            <a:gdLst/>
            <a:ahLst/>
            <a:cxnLst/>
            <a:rect l="l" t="t" r="r" b="b"/>
            <a:pathLst>
              <a:path w="3713035" h="336137">
                <a:moveTo>
                  <a:pt x="0" y="0"/>
                </a:moveTo>
                <a:lnTo>
                  <a:pt x="3713035" y="0"/>
                </a:lnTo>
                <a:lnTo>
                  <a:pt x="3713035" y="336137"/>
                </a:lnTo>
                <a:lnTo>
                  <a:pt x="0" y="33613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33" name="Freeform 33"/>
          <p:cNvSpPr/>
          <p:nvPr/>
        </p:nvSpPr>
        <p:spPr>
          <a:xfrm>
            <a:off x="1122988" y="4610685"/>
            <a:ext cx="2440484" cy="366921"/>
          </a:xfrm>
          <a:custGeom>
            <a:avLst/>
            <a:gdLst/>
            <a:ahLst/>
            <a:cxnLst/>
            <a:rect l="l" t="t" r="r" b="b"/>
            <a:pathLst>
              <a:path w="2603183" h="391382">
                <a:moveTo>
                  <a:pt x="0" y="0"/>
                </a:moveTo>
                <a:lnTo>
                  <a:pt x="2603182" y="0"/>
                </a:lnTo>
                <a:lnTo>
                  <a:pt x="2603182" y="391382"/>
                </a:lnTo>
                <a:lnTo>
                  <a:pt x="0" y="39138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34" name="Group 34"/>
          <p:cNvGrpSpPr/>
          <p:nvPr/>
        </p:nvGrpSpPr>
        <p:grpSpPr>
          <a:xfrm>
            <a:off x="1140282" y="4674002"/>
            <a:ext cx="2612262" cy="345748"/>
            <a:chOff x="0" y="0"/>
            <a:chExt cx="3715217" cy="491731"/>
          </a:xfrm>
        </p:grpSpPr>
        <p:sp>
          <p:nvSpPr>
            <p:cNvPr id="35" name="Freeform 35"/>
            <p:cNvSpPr/>
            <p:nvPr/>
          </p:nvSpPr>
          <p:spPr>
            <a:xfrm>
              <a:off x="0" y="0"/>
              <a:ext cx="3715217" cy="491731"/>
            </a:xfrm>
            <a:custGeom>
              <a:avLst/>
              <a:gdLst/>
              <a:ahLst/>
              <a:cxnLst/>
              <a:rect l="l" t="t" r="r" b="b"/>
              <a:pathLst>
                <a:path w="3715217" h="491731">
                  <a:moveTo>
                    <a:pt x="0" y="0"/>
                  </a:moveTo>
                  <a:lnTo>
                    <a:pt x="3715217" y="0"/>
                  </a:lnTo>
                  <a:lnTo>
                    <a:pt x="3715217" y="491731"/>
                  </a:lnTo>
                  <a:lnTo>
                    <a:pt x="0" y="491731"/>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36" name="TextBox 36"/>
            <p:cNvSpPr txBox="1"/>
            <p:nvPr/>
          </p:nvSpPr>
          <p:spPr>
            <a:xfrm>
              <a:off x="0" y="-19050"/>
              <a:ext cx="3715217" cy="510781"/>
            </a:xfrm>
            <a:prstGeom prst="rect">
              <a:avLst/>
            </a:prstGeom>
          </p:spPr>
          <p:txBody>
            <a:bodyPr lIns="0" tIns="0" rIns="0" bIns="0"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323"/>
                </a:lnSpc>
              </a:pPr>
              <a:r>
                <a:rPr lang="en-US" sz="1223">
                  <a:solidFill>
                    <a:srgbClr val="FFFFFF"/>
                  </a:solidFill>
                  <a:latin typeface="Myriad Light"/>
                  <a:ea typeface="Myriad Light"/>
                  <a:cs typeface="Myriad Light"/>
                  <a:sym typeface="Myriad Light"/>
                </a:rPr>
                <a:t>Verify Dependents and Beneficiaries</a:t>
              </a:r>
            </a:p>
          </p:txBody>
        </p:sp>
      </p:grpSp>
      <p:sp>
        <p:nvSpPr>
          <p:cNvPr id="37" name="Freeform 37"/>
          <p:cNvSpPr/>
          <p:nvPr/>
        </p:nvSpPr>
        <p:spPr>
          <a:xfrm>
            <a:off x="949572" y="5332127"/>
            <a:ext cx="3480970" cy="315128"/>
          </a:xfrm>
          <a:custGeom>
            <a:avLst/>
            <a:gdLst/>
            <a:ahLst/>
            <a:cxnLst/>
            <a:rect l="l" t="t" r="r" b="b"/>
            <a:pathLst>
              <a:path w="3713035" h="336137">
                <a:moveTo>
                  <a:pt x="0" y="0"/>
                </a:moveTo>
                <a:lnTo>
                  <a:pt x="3713035" y="0"/>
                </a:lnTo>
                <a:lnTo>
                  <a:pt x="3713035" y="336137"/>
                </a:lnTo>
                <a:lnTo>
                  <a:pt x="0" y="33613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38" name="Freeform 38"/>
          <p:cNvSpPr/>
          <p:nvPr/>
        </p:nvSpPr>
        <p:spPr>
          <a:xfrm>
            <a:off x="1122988" y="5155005"/>
            <a:ext cx="2440484" cy="366921"/>
          </a:xfrm>
          <a:custGeom>
            <a:avLst/>
            <a:gdLst/>
            <a:ahLst/>
            <a:cxnLst/>
            <a:rect l="l" t="t" r="r" b="b"/>
            <a:pathLst>
              <a:path w="2603183" h="391382">
                <a:moveTo>
                  <a:pt x="0" y="0"/>
                </a:moveTo>
                <a:lnTo>
                  <a:pt x="2603182" y="0"/>
                </a:lnTo>
                <a:lnTo>
                  <a:pt x="2603182" y="391382"/>
                </a:lnTo>
                <a:lnTo>
                  <a:pt x="0" y="39138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nvGrpSpPr>
          <p:cNvPr id="39" name="Group 39"/>
          <p:cNvGrpSpPr/>
          <p:nvPr/>
        </p:nvGrpSpPr>
        <p:grpSpPr>
          <a:xfrm>
            <a:off x="1157573" y="5168600"/>
            <a:ext cx="2405942" cy="345748"/>
            <a:chOff x="0" y="0"/>
            <a:chExt cx="3421784" cy="491731"/>
          </a:xfrm>
        </p:grpSpPr>
        <p:sp>
          <p:nvSpPr>
            <p:cNvPr id="40" name="Freeform 40"/>
            <p:cNvSpPr/>
            <p:nvPr/>
          </p:nvSpPr>
          <p:spPr>
            <a:xfrm>
              <a:off x="0" y="0"/>
              <a:ext cx="3421784" cy="491731"/>
            </a:xfrm>
            <a:custGeom>
              <a:avLst/>
              <a:gdLst/>
              <a:ahLst/>
              <a:cxnLst/>
              <a:rect l="l" t="t" r="r" b="b"/>
              <a:pathLst>
                <a:path w="3421784" h="491731">
                  <a:moveTo>
                    <a:pt x="0" y="0"/>
                  </a:moveTo>
                  <a:lnTo>
                    <a:pt x="3421784" y="0"/>
                  </a:lnTo>
                  <a:lnTo>
                    <a:pt x="3421784" y="491731"/>
                  </a:lnTo>
                  <a:lnTo>
                    <a:pt x="0" y="491731"/>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41" name="TextBox 41"/>
            <p:cNvSpPr txBox="1"/>
            <p:nvPr/>
          </p:nvSpPr>
          <p:spPr>
            <a:xfrm>
              <a:off x="0" y="-19050"/>
              <a:ext cx="3421784" cy="510781"/>
            </a:xfrm>
            <a:prstGeom prst="rect">
              <a:avLst/>
            </a:prstGeom>
          </p:spPr>
          <p:txBody>
            <a:bodyPr lIns="0" tIns="0" rIns="0" bIns="0"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728"/>
                </a:lnSpc>
              </a:pPr>
              <a:r>
                <a:rPr lang="en-US" sz="1598">
                  <a:solidFill>
                    <a:srgbClr val="FFFFFF"/>
                  </a:solidFill>
                  <a:latin typeface="Myriad Light"/>
                  <a:ea typeface="Myriad Light"/>
                  <a:cs typeface="Myriad Light"/>
                  <a:sym typeface="Myriad Light"/>
                </a:rPr>
                <a:t>Flimp-Plan Select</a:t>
              </a:r>
            </a:p>
          </p:txBody>
        </p:sp>
      </p:grpSp>
      <p:grpSp>
        <p:nvGrpSpPr>
          <p:cNvPr id="42" name="Group 42"/>
          <p:cNvGrpSpPr/>
          <p:nvPr/>
        </p:nvGrpSpPr>
        <p:grpSpPr>
          <a:xfrm>
            <a:off x="566755" y="2652472"/>
            <a:ext cx="244158" cy="244158"/>
            <a:chOff x="0" y="0"/>
            <a:chExt cx="347247" cy="347247"/>
          </a:xfrm>
        </p:grpSpPr>
        <p:sp>
          <p:nvSpPr>
            <p:cNvPr id="43" name="Freeform 43" descr="Image result for check mark"/>
            <p:cNvSpPr/>
            <p:nvPr/>
          </p:nvSpPr>
          <p:spPr>
            <a:xfrm>
              <a:off x="0" y="0"/>
              <a:ext cx="347218" cy="347218"/>
            </a:xfrm>
            <a:custGeom>
              <a:avLst/>
              <a:gdLst/>
              <a:ahLst/>
              <a:cxnLst/>
              <a:rect l="l" t="t" r="r" b="b"/>
              <a:pathLst>
                <a:path w="347218" h="347218">
                  <a:moveTo>
                    <a:pt x="0" y="0"/>
                  </a:moveTo>
                  <a:lnTo>
                    <a:pt x="347218" y="0"/>
                  </a:lnTo>
                  <a:lnTo>
                    <a:pt x="347218" y="347218"/>
                  </a:lnTo>
                  <a:lnTo>
                    <a:pt x="0" y="347218"/>
                  </a:lnTo>
                  <a:lnTo>
                    <a:pt x="0" y="0"/>
                  </a:lnTo>
                  <a:close/>
                </a:path>
              </a:pathLst>
            </a:custGeom>
            <a:blipFill>
              <a:blip r:embed="rId8"/>
              <a:stretch>
                <a:fillRect r="-8" b="-8"/>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4" name="Group 44"/>
          <p:cNvGrpSpPr/>
          <p:nvPr/>
        </p:nvGrpSpPr>
        <p:grpSpPr>
          <a:xfrm>
            <a:off x="566755" y="3184844"/>
            <a:ext cx="244158" cy="244158"/>
            <a:chOff x="0" y="0"/>
            <a:chExt cx="347247" cy="347247"/>
          </a:xfrm>
        </p:grpSpPr>
        <p:sp>
          <p:nvSpPr>
            <p:cNvPr id="45" name="Freeform 45" descr="Image result for check mark"/>
            <p:cNvSpPr/>
            <p:nvPr/>
          </p:nvSpPr>
          <p:spPr>
            <a:xfrm>
              <a:off x="0" y="0"/>
              <a:ext cx="347218" cy="347218"/>
            </a:xfrm>
            <a:custGeom>
              <a:avLst/>
              <a:gdLst/>
              <a:ahLst/>
              <a:cxnLst/>
              <a:rect l="l" t="t" r="r" b="b"/>
              <a:pathLst>
                <a:path w="347218" h="347218">
                  <a:moveTo>
                    <a:pt x="0" y="0"/>
                  </a:moveTo>
                  <a:lnTo>
                    <a:pt x="347218" y="0"/>
                  </a:lnTo>
                  <a:lnTo>
                    <a:pt x="347218" y="347218"/>
                  </a:lnTo>
                  <a:lnTo>
                    <a:pt x="0" y="347218"/>
                  </a:lnTo>
                  <a:lnTo>
                    <a:pt x="0" y="0"/>
                  </a:lnTo>
                  <a:close/>
                </a:path>
              </a:pathLst>
            </a:custGeom>
            <a:blipFill>
              <a:blip r:embed="rId8"/>
              <a:stretch>
                <a:fillRect r="-8" b="-8"/>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6" name="Group 46"/>
          <p:cNvGrpSpPr/>
          <p:nvPr/>
        </p:nvGrpSpPr>
        <p:grpSpPr>
          <a:xfrm>
            <a:off x="639259" y="3753022"/>
            <a:ext cx="217109" cy="244158"/>
            <a:chOff x="0" y="0"/>
            <a:chExt cx="308777" cy="347247"/>
          </a:xfrm>
        </p:grpSpPr>
        <p:sp>
          <p:nvSpPr>
            <p:cNvPr id="47" name="Freeform 47" descr="Image result for check mark"/>
            <p:cNvSpPr/>
            <p:nvPr/>
          </p:nvSpPr>
          <p:spPr>
            <a:xfrm>
              <a:off x="0" y="0"/>
              <a:ext cx="308737" cy="347218"/>
            </a:xfrm>
            <a:custGeom>
              <a:avLst/>
              <a:gdLst/>
              <a:ahLst/>
              <a:cxnLst/>
              <a:rect l="l" t="t" r="r" b="b"/>
              <a:pathLst>
                <a:path w="308737" h="347218">
                  <a:moveTo>
                    <a:pt x="0" y="0"/>
                  </a:moveTo>
                  <a:lnTo>
                    <a:pt x="308737" y="0"/>
                  </a:lnTo>
                  <a:lnTo>
                    <a:pt x="308737" y="347218"/>
                  </a:lnTo>
                  <a:lnTo>
                    <a:pt x="0" y="347218"/>
                  </a:lnTo>
                  <a:lnTo>
                    <a:pt x="0" y="0"/>
                  </a:lnTo>
                  <a:close/>
                </a:path>
              </a:pathLst>
            </a:custGeom>
            <a:blipFill>
              <a:blip r:embed="rId8"/>
              <a:stretch>
                <a:fillRect l="-6230" r="-6243" b="-8"/>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8" name="Group 48"/>
          <p:cNvGrpSpPr/>
          <p:nvPr/>
        </p:nvGrpSpPr>
        <p:grpSpPr>
          <a:xfrm>
            <a:off x="639258" y="4285394"/>
            <a:ext cx="244158" cy="244158"/>
            <a:chOff x="0" y="0"/>
            <a:chExt cx="347247" cy="347247"/>
          </a:xfrm>
        </p:grpSpPr>
        <p:sp>
          <p:nvSpPr>
            <p:cNvPr id="49" name="Freeform 49" descr="Image result for check mark"/>
            <p:cNvSpPr/>
            <p:nvPr/>
          </p:nvSpPr>
          <p:spPr>
            <a:xfrm>
              <a:off x="0" y="0"/>
              <a:ext cx="347218" cy="347218"/>
            </a:xfrm>
            <a:custGeom>
              <a:avLst/>
              <a:gdLst/>
              <a:ahLst/>
              <a:cxnLst/>
              <a:rect l="l" t="t" r="r" b="b"/>
              <a:pathLst>
                <a:path w="347218" h="347218">
                  <a:moveTo>
                    <a:pt x="0" y="0"/>
                  </a:moveTo>
                  <a:lnTo>
                    <a:pt x="347218" y="0"/>
                  </a:lnTo>
                  <a:lnTo>
                    <a:pt x="347218" y="347218"/>
                  </a:lnTo>
                  <a:lnTo>
                    <a:pt x="0" y="347218"/>
                  </a:lnTo>
                  <a:lnTo>
                    <a:pt x="0" y="0"/>
                  </a:lnTo>
                  <a:close/>
                </a:path>
              </a:pathLst>
            </a:custGeom>
            <a:blipFill>
              <a:blip r:embed="rId8"/>
              <a:stretch>
                <a:fillRect r="-8" b="-8"/>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50" name="Group 50"/>
          <p:cNvGrpSpPr/>
          <p:nvPr/>
        </p:nvGrpSpPr>
        <p:grpSpPr>
          <a:xfrm>
            <a:off x="635343" y="4853572"/>
            <a:ext cx="214343" cy="244158"/>
            <a:chOff x="0" y="0"/>
            <a:chExt cx="304843" cy="347247"/>
          </a:xfrm>
        </p:grpSpPr>
        <p:sp>
          <p:nvSpPr>
            <p:cNvPr id="51" name="Freeform 51" descr="Image result for check mark"/>
            <p:cNvSpPr/>
            <p:nvPr/>
          </p:nvSpPr>
          <p:spPr>
            <a:xfrm>
              <a:off x="0" y="0"/>
              <a:ext cx="304800" cy="347218"/>
            </a:xfrm>
            <a:custGeom>
              <a:avLst/>
              <a:gdLst/>
              <a:ahLst/>
              <a:cxnLst/>
              <a:rect l="l" t="t" r="r" b="b"/>
              <a:pathLst>
                <a:path w="304800" h="347218">
                  <a:moveTo>
                    <a:pt x="0" y="0"/>
                  </a:moveTo>
                  <a:lnTo>
                    <a:pt x="304800" y="0"/>
                  </a:lnTo>
                  <a:lnTo>
                    <a:pt x="304800" y="347218"/>
                  </a:lnTo>
                  <a:lnTo>
                    <a:pt x="0" y="347218"/>
                  </a:lnTo>
                  <a:lnTo>
                    <a:pt x="0" y="0"/>
                  </a:lnTo>
                  <a:close/>
                </a:path>
              </a:pathLst>
            </a:custGeom>
            <a:blipFill>
              <a:blip r:embed="rId8"/>
              <a:stretch>
                <a:fillRect l="-6955" r="-6970" b="-8"/>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52" name="Group 52"/>
          <p:cNvGrpSpPr/>
          <p:nvPr/>
        </p:nvGrpSpPr>
        <p:grpSpPr>
          <a:xfrm>
            <a:off x="625735" y="5385944"/>
            <a:ext cx="244158" cy="244158"/>
            <a:chOff x="0" y="0"/>
            <a:chExt cx="347247" cy="347247"/>
          </a:xfrm>
        </p:grpSpPr>
        <p:sp>
          <p:nvSpPr>
            <p:cNvPr id="53" name="Freeform 53" descr="Image result for check mark"/>
            <p:cNvSpPr/>
            <p:nvPr/>
          </p:nvSpPr>
          <p:spPr>
            <a:xfrm>
              <a:off x="0" y="0"/>
              <a:ext cx="347218" cy="347218"/>
            </a:xfrm>
            <a:custGeom>
              <a:avLst/>
              <a:gdLst/>
              <a:ahLst/>
              <a:cxnLst/>
              <a:rect l="l" t="t" r="r" b="b"/>
              <a:pathLst>
                <a:path w="347218" h="347218">
                  <a:moveTo>
                    <a:pt x="0" y="0"/>
                  </a:moveTo>
                  <a:lnTo>
                    <a:pt x="347218" y="0"/>
                  </a:lnTo>
                  <a:lnTo>
                    <a:pt x="347218" y="347218"/>
                  </a:lnTo>
                  <a:lnTo>
                    <a:pt x="0" y="347218"/>
                  </a:lnTo>
                  <a:lnTo>
                    <a:pt x="0" y="0"/>
                  </a:lnTo>
                  <a:close/>
                </a:path>
              </a:pathLst>
            </a:custGeom>
            <a:blipFill>
              <a:blip r:embed="rId8"/>
              <a:stretch>
                <a:fillRect r="-8" b="-8"/>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54" name="Freeform 54"/>
          <p:cNvSpPr/>
          <p:nvPr/>
        </p:nvSpPr>
        <p:spPr>
          <a:xfrm>
            <a:off x="5181045" y="2248331"/>
            <a:ext cx="2869367" cy="2533113"/>
          </a:xfrm>
          <a:custGeom>
            <a:avLst/>
            <a:gdLst/>
            <a:ahLst/>
            <a:cxnLst/>
            <a:rect l="l" t="t" r="r" b="b"/>
            <a:pathLst>
              <a:path w="3060658" h="2701987">
                <a:moveTo>
                  <a:pt x="0" y="0"/>
                </a:moveTo>
                <a:lnTo>
                  <a:pt x="3060658" y="0"/>
                </a:lnTo>
                <a:lnTo>
                  <a:pt x="3060658" y="2701987"/>
                </a:lnTo>
                <a:lnTo>
                  <a:pt x="0" y="27019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55" name="TextBox 55"/>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sp>
        <p:nvSpPr>
          <p:cNvPr id="56" name="TextBox 56"/>
          <p:cNvSpPr txBox="1"/>
          <p:nvPr/>
        </p:nvSpPr>
        <p:spPr>
          <a:xfrm>
            <a:off x="5677980" y="3028217"/>
            <a:ext cx="1875496" cy="1143000"/>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800"/>
              </a:lnSpc>
            </a:pPr>
            <a:r>
              <a:rPr lang="en-US" sz="1500" b="1" dirty="0">
                <a:solidFill>
                  <a:srgbClr val="590722"/>
                </a:solidFill>
                <a:latin typeface="Myriad Bold"/>
                <a:ea typeface="Myriad Bold"/>
                <a:cs typeface="Myriad Bold"/>
                <a:sym typeface="Myriad Bold"/>
              </a:rPr>
              <a:t>Complete your new hire benefit enrollment in ESS within 31 days of your start date. </a:t>
            </a:r>
          </a:p>
        </p:txBody>
      </p:sp>
      <p:sp>
        <p:nvSpPr>
          <p:cNvPr id="57" name="TextBox 57"/>
          <p:cNvSpPr txBox="1"/>
          <p:nvPr/>
        </p:nvSpPr>
        <p:spPr>
          <a:xfrm>
            <a:off x="4772228" y="5105512"/>
            <a:ext cx="4471660" cy="512961"/>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160"/>
              </a:lnSpc>
            </a:pPr>
            <a:r>
              <a:rPr lang="en-US" sz="1800" dirty="0">
                <a:solidFill>
                  <a:srgbClr val="000000"/>
                </a:solidFill>
                <a:latin typeface="Myriad"/>
                <a:ea typeface="Myriad"/>
                <a:cs typeface="Myriad"/>
                <a:sym typeface="Myriad"/>
              </a:rPr>
              <a:t>Visit FLIMP: </a:t>
            </a:r>
          </a:p>
          <a:p>
            <a:pPr algn="l">
              <a:lnSpc>
                <a:spcPts val="1800"/>
              </a:lnSpc>
            </a:pPr>
            <a:r>
              <a:rPr lang="en-US" sz="1500" u="sng" dirty="0">
                <a:solidFill>
                  <a:srgbClr val="000000"/>
                </a:solidFill>
                <a:latin typeface="Myriad"/>
                <a:ea typeface="Myriad"/>
                <a:cs typeface="Myriad"/>
                <a:sym typeface="Myriad"/>
              </a:rPr>
              <a:t>https://flimp.live/Loyola_University_PLANselect</a:t>
            </a:r>
          </a:p>
        </p:txBody>
      </p:sp>
    </p:spTree>
    <p:extLst>
      <p:ext uri="{BB962C8B-B14F-4D97-AF65-F5344CB8AC3E}">
        <p14:creationId xmlns:p14="http://schemas.microsoft.com/office/powerpoint/2010/main" val="9085991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907366" y="2347928"/>
            <a:ext cx="6858000" cy="2162145"/>
            <a:chOff x="0" y="0"/>
            <a:chExt cx="9753600" cy="3075051"/>
          </a:xfrm>
        </p:grpSpPr>
        <p:sp>
          <p:nvSpPr>
            <p:cNvPr id="3" name="Freeform 3"/>
            <p:cNvSpPr/>
            <p:nvPr/>
          </p:nvSpPr>
          <p:spPr>
            <a:xfrm>
              <a:off x="0" y="0"/>
              <a:ext cx="9753600" cy="3075051"/>
            </a:xfrm>
            <a:custGeom>
              <a:avLst/>
              <a:gdLst/>
              <a:ahLst/>
              <a:cxnLst/>
              <a:rect l="l" t="t" r="r" b="b"/>
              <a:pathLst>
                <a:path w="9753600" h="3075051">
                  <a:moveTo>
                    <a:pt x="0" y="0"/>
                  </a:moveTo>
                  <a:lnTo>
                    <a:pt x="9753600" y="0"/>
                  </a:lnTo>
                  <a:lnTo>
                    <a:pt x="9753600" y="3075051"/>
                  </a:lnTo>
                  <a:lnTo>
                    <a:pt x="0" y="3075051"/>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rot="5400000">
            <a:off x="-1906801" y="2447315"/>
            <a:ext cx="6858000" cy="1963371"/>
            <a:chOff x="0" y="0"/>
            <a:chExt cx="9753600" cy="2792349"/>
          </a:xfrm>
        </p:grpSpPr>
        <p:sp>
          <p:nvSpPr>
            <p:cNvPr id="5" name="Freeform 5"/>
            <p:cNvSpPr/>
            <p:nvPr/>
          </p:nvSpPr>
          <p:spPr>
            <a:xfrm>
              <a:off x="0" y="0"/>
              <a:ext cx="9753600" cy="2792349"/>
            </a:xfrm>
            <a:custGeom>
              <a:avLst/>
              <a:gdLst/>
              <a:ahLst/>
              <a:cxnLst/>
              <a:rect l="l" t="t" r="r" b="b"/>
              <a:pathLst>
                <a:path w="9753600" h="2792349">
                  <a:moveTo>
                    <a:pt x="0" y="0"/>
                  </a:moveTo>
                  <a:lnTo>
                    <a:pt x="9753600" y="0"/>
                  </a:lnTo>
                  <a:lnTo>
                    <a:pt x="9753600" y="2792349"/>
                  </a:lnTo>
                  <a:lnTo>
                    <a:pt x="0" y="2792349"/>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3772949" y="1711044"/>
            <a:ext cx="5141836" cy="705585"/>
            <a:chOff x="294155" y="-2148093"/>
            <a:chExt cx="7312832" cy="1573083"/>
          </a:xfrm>
        </p:grpSpPr>
        <p:sp>
          <p:nvSpPr>
            <p:cNvPr id="7" name="Freeform 7"/>
            <p:cNvSpPr/>
            <p:nvPr/>
          </p:nvSpPr>
          <p:spPr>
            <a:xfrm>
              <a:off x="294155" y="-1966202"/>
              <a:ext cx="5812295" cy="1391192"/>
            </a:xfrm>
            <a:custGeom>
              <a:avLst/>
              <a:gdLst/>
              <a:ahLst/>
              <a:cxnLst/>
              <a:rect l="l" t="t" r="r" b="b"/>
              <a:pathLst>
                <a:path w="5812295" h="1391192">
                  <a:moveTo>
                    <a:pt x="0" y="0"/>
                  </a:moveTo>
                  <a:lnTo>
                    <a:pt x="5812295" y="0"/>
                  </a:lnTo>
                  <a:lnTo>
                    <a:pt x="5812295" y="1391192"/>
                  </a:lnTo>
                  <a:lnTo>
                    <a:pt x="0" y="1391192"/>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8" name="TextBox 8"/>
            <p:cNvSpPr txBox="1"/>
            <p:nvPr/>
          </p:nvSpPr>
          <p:spPr>
            <a:xfrm>
              <a:off x="1794691" y="-2148093"/>
              <a:ext cx="5812296" cy="1410243"/>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3240"/>
                </a:lnSpc>
              </a:pPr>
              <a:r>
                <a:rPr lang="en-US" sz="3000" b="1" dirty="0">
                  <a:solidFill>
                    <a:srgbClr val="000000"/>
                  </a:solidFill>
                  <a:latin typeface="Myriad Bold"/>
                  <a:ea typeface="Myriad Bold"/>
                  <a:cs typeface="Myriad Bold"/>
                  <a:sym typeface="Myriad Bold"/>
                </a:rPr>
                <a:t>Thank You!</a:t>
              </a:r>
            </a:p>
            <a:p>
              <a:pPr algn="l">
                <a:lnSpc>
                  <a:spcPts val="3240"/>
                </a:lnSpc>
              </a:pPr>
              <a:endParaRPr lang="en-US" sz="3000" b="1" dirty="0">
                <a:solidFill>
                  <a:srgbClr val="000000"/>
                </a:solidFill>
                <a:latin typeface="Myriad Bold"/>
                <a:ea typeface="Myriad Bold"/>
                <a:cs typeface="Myriad Bold"/>
                <a:sym typeface="Myriad Bold"/>
              </a:endParaRPr>
            </a:p>
          </p:txBody>
        </p:sp>
      </p:grpSp>
      <p:sp>
        <p:nvSpPr>
          <p:cNvPr id="11" name="Freeform 14">
            <a:extLst>
              <a:ext uri="{FF2B5EF4-FFF2-40B4-BE49-F238E27FC236}">
                <a16:creationId xmlns:a16="http://schemas.microsoft.com/office/drawing/2014/main" id="{F4E24376-4335-24A1-3526-1F1A6A19E801}"/>
              </a:ext>
            </a:extLst>
          </p:cNvPr>
          <p:cNvSpPr/>
          <p:nvPr/>
        </p:nvSpPr>
        <p:spPr>
          <a:xfrm>
            <a:off x="626808" y="1136467"/>
            <a:ext cx="1820910" cy="2140732"/>
          </a:xfrm>
          <a:custGeom>
            <a:avLst/>
            <a:gdLst/>
            <a:ahLst/>
            <a:cxnLst/>
            <a:rect l="l" t="t" r="r" b="b"/>
            <a:pathLst>
              <a:path w="2095662" h="2636172">
                <a:moveTo>
                  <a:pt x="0" y="0"/>
                </a:moveTo>
                <a:lnTo>
                  <a:pt x="2095662" y="0"/>
                </a:lnTo>
                <a:lnTo>
                  <a:pt x="2095662" y="2636172"/>
                </a:lnTo>
                <a:lnTo>
                  <a:pt x="0" y="263617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9" name="TextBox 8">
            <a:extLst>
              <a:ext uri="{FF2B5EF4-FFF2-40B4-BE49-F238E27FC236}">
                <a16:creationId xmlns:a16="http://schemas.microsoft.com/office/drawing/2014/main" id="{F13FB763-6127-BCD7-67C7-268915A8429F}"/>
              </a:ext>
            </a:extLst>
          </p:cNvPr>
          <p:cNvSpPr txBox="1"/>
          <p:nvPr/>
        </p:nvSpPr>
        <p:spPr>
          <a:xfrm>
            <a:off x="3022916" y="2415808"/>
            <a:ext cx="2058864" cy="382584"/>
          </a:xfrm>
          <a:prstGeom prst="rect">
            <a:avLst/>
          </a:prstGeom>
          <a:noFill/>
        </p:spPr>
        <p:txBody>
          <a:bodyPr wrap="square" rtlCol="0">
            <a:spAutoFit/>
          </a:bodyPr>
          <a:lstStyle/>
          <a:p>
            <a:r>
              <a:rPr lang="en-US" b="1" dirty="0"/>
              <a:t>Human Resources</a:t>
            </a:r>
          </a:p>
        </p:txBody>
      </p:sp>
      <p:sp>
        <p:nvSpPr>
          <p:cNvPr id="14" name="TextBox 13">
            <a:extLst>
              <a:ext uri="{FF2B5EF4-FFF2-40B4-BE49-F238E27FC236}">
                <a16:creationId xmlns:a16="http://schemas.microsoft.com/office/drawing/2014/main" id="{8ED7692A-B516-88B5-3B55-F590BE1609BB}"/>
              </a:ext>
            </a:extLst>
          </p:cNvPr>
          <p:cNvSpPr txBox="1"/>
          <p:nvPr/>
        </p:nvSpPr>
        <p:spPr>
          <a:xfrm>
            <a:off x="6341639" y="2416073"/>
            <a:ext cx="2046213" cy="369332"/>
          </a:xfrm>
          <a:prstGeom prst="rect">
            <a:avLst/>
          </a:prstGeom>
          <a:noFill/>
        </p:spPr>
        <p:txBody>
          <a:bodyPr wrap="square" rtlCol="0">
            <a:spAutoFit/>
          </a:bodyPr>
          <a:lstStyle/>
          <a:p>
            <a:r>
              <a:rPr lang="en-US" b="1" dirty="0"/>
              <a:t>Academic Affairs</a:t>
            </a:r>
          </a:p>
        </p:txBody>
      </p:sp>
      <p:pic>
        <p:nvPicPr>
          <p:cNvPr id="15" name="Picture 14" descr="A qr code with black dots&#10;&#10;AI-generated content may be incorrect.">
            <a:extLst>
              <a:ext uri="{FF2B5EF4-FFF2-40B4-BE49-F238E27FC236}">
                <a16:creationId xmlns:a16="http://schemas.microsoft.com/office/drawing/2014/main" id="{04BD5BB7-A90C-4B5F-08F8-B598CFC64232}"/>
              </a:ext>
            </a:extLst>
          </p:cNvPr>
          <p:cNvPicPr>
            <a:picLocks noChangeAspect="1"/>
          </p:cNvPicPr>
          <p:nvPr/>
        </p:nvPicPr>
        <p:blipFill>
          <a:blip r:embed="rId5"/>
          <a:stretch>
            <a:fillRect/>
          </a:stretch>
        </p:blipFill>
        <p:spPr>
          <a:xfrm>
            <a:off x="3125163" y="2862822"/>
            <a:ext cx="1870477" cy="1640880"/>
          </a:xfrm>
          <a:prstGeom prst="rect">
            <a:avLst/>
          </a:prstGeom>
        </p:spPr>
      </p:pic>
      <p:pic>
        <p:nvPicPr>
          <p:cNvPr id="17" name="Picture 16">
            <a:extLst>
              <a:ext uri="{FF2B5EF4-FFF2-40B4-BE49-F238E27FC236}">
                <a16:creationId xmlns:a16="http://schemas.microsoft.com/office/drawing/2014/main" id="{0EEB824D-DDF1-DD5E-BA42-8F04E2DD8BF0}"/>
              </a:ext>
            </a:extLst>
          </p:cNvPr>
          <p:cNvPicPr>
            <a:picLocks noChangeAspect="1"/>
          </p:cNvPicPr>
          <p:nvPr/>
        </p:nvPicPr>
        <p:blipFill>
          <a:blip r:embed="rId6"/>
          <a:stretch>
            <a:fillRect/>
          </a:stretch>
        </p:blipFill>
        <p:spPr>
          <a:xfrm>
            <a:off x="6341639" y="2862821"/>
            <a:ext cx="1701657" cy="1701657"/>
          </a:xfrm>
          <a:prstGeom prst="rect">
            <a:avLst/>
          </a:prstGeom>
        </p:spPr>
      </p:pic>
      <p:sp>
        <p:nvSpPr>
          <p:cNvPr id="10" name="TextBox 9">
            <a:extLst>
              <a:ext uri="{FF2B5EF4-FFF2-40B4-BE49-F238E27FC236}">
                <a16:creationId xmlns:a16="http://schemas.microsoft.com/office/drawing/2014/main" id="{0C3CB8C0-43DB-1C32-90A3-D0FC841183A3}"/>
              </a:ext>
            </a:extLst>
          </p:cNvPr>
          <p:cNvSpPr txBox="1"/>
          <p:nvPr/>
        </p:nvSpPr>
        <p:spPr>
          <a:xfrm>
            <a:off x="2902226" y="4694582"/>
            <a:ext cx="2747460" cy="12541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lnSpc>
                <a:spcPts val="2250"/>
              </a:lnSpc>
            </a:pPr>
            <a:r>
              <a:rPr lang="en-US" sz="1800" b="1" baseline="0">
                <a:latin typeface="Calibri"/>
                <a:ea typeface="Segoe UI"/>
                <a:cs typeface="Segoe UI"/>
              </a:rPr>
              <a:t>Email:</a:t>
            </a:r>
            <a:r>
              <a:rPr lang="en-US" sz="1800" baseline="0">
                <a:latin typeface="Calibri"/>
                <a:ea typeface="Segoe UI"/>
                <a:cs typeface="Segoe UI"/>
              </a:rPr>
              <a:t> </a:t>
            </a:r>
            <a:r>
              <a:rPr lang="en-US" sz="1800" u="sng" strike="noStrike" baseline="0">
                <a:solidFill>
                  <a:srgbClr val="0000FF"/>
                </a:solidFill>
                <a:latin typeface="Calibri"/>
                <a:ea typeface="Segoe UI"/>
                <a:cs typeface="Segoe UI"/>
                <a:hlinkClick r:id="rId7"/>
              </a:rPr>
              <a:t>benefits@LUC.edu</a:t>
            </a:r>
            <a:r>
              <a:rPr lang="en-US" sz="1800" baseline="0">
                <a:latin typeface="Calibri"/>
                <a:ea typeface="Segoe UI"/>
                <a:cs typeface="Segoe UI"/>
              </a:rPr>
              <a:t> </a:t>
            </a:r>
            <a:r>
              <a:rPr lang="en-US" sz="1800">
                <a:latin typeface="Calibri"/>
                <a:ea typeface="Segoe UI"/>
                <a:cs typeface="Segoe UI"/>
              </a:rPr>
              <a:t>​</a:t>
            </a:r>
          </a:p>
          <a:p>
            <a:pPr rtl="0">
              <a:lnSpc>
                <a:spcPts val="2250"/>
              </a:lnSpc>
            </a:pPr>
            <a:r>
              <a:rPr lang="en-US" sz="1800" b="1" baseline="0">
                <a:latin typeface="Calibri"/>
                <a:ea typeface="Segoe UI"/>
                <a:cs typeface="Segoe UI"/>
              </a:rPr>
              <a:t>Phone:</a:t>
            </a:r>
            <a:r>
              <a:rPr lang="en-US" sz="1800" baseline="0">
                <a:latin typeface="Calibri"/>
                <a:ea typeface="Segoe UI"/>
                <a:cs typeface="Segoe UI"/>
              </a:rPr>
              <a:t> 312.915.6175 </a:t>
            </a:r>
            <a:r>
              <a:rPr lang="en-US" sz="1800">
                <a:latin typeface="Calibri"/>
                <a:ea typeface="Segoe UI"/>
                <a:cs typeface="Segoe UI"/>
              </a:rPr>
              <a:t>​</a:t>
            </a:r>
          </a:p>
          <a:p>
            <a:pPr rtl="0">
              <a:lnSpc>
                <a:spcPts val="2250"/>
              </a:lnSpc>
            </a:pPr>
            <a:r>
              <a:rPr lang="en-US" sz="1800" b="1" baseline="0">
                <a:latin typeface="Calibri"/>
                <a:ea typeface="Segoe UI"/>
                <a:cs typeface="Segoe UI"/>
              </a:rPr>
              <a:t>Website:</a:t>
            </a:r>
            <a:r>
              <a:rPr lang="en-US" sz="1800" baseline="0">
                <a:latin typeface="Calibri"/>
                <a:ea typeface="Segoe UI"/>
                <a:cs typeface="Segoe UI"/>
              </a:rPr>
              <a:t> </a:t>
            </a:r>
            <a:r>
              <a:rPr lang="en-US" sz="1800" u="sng" strike="noStrike" baseline="0">
                <a:solidFill>
                  <a:srgbClr val="0000FF"/>
                </a:solidFill>
                <a:latin typeface="Calibri"/>
                <a:ea typeface="Segoe UI"/>
                <a:cs typeface="Segoe UI"/>
                <a:hlinkClick r:id="rId8"/>
              </a:rPr>
              <a:t>www.luc.edu/hr</a:t>
            </a:r>
          </a:p>
          <a:p>
            <a:pPr algn="ctr"/>
            <a:endParaRPr lang="en-US"/>
          </a:p>
        </p:txBody>
      </p:sp>
    </p:spTree>
    <p:extLst>
      <p:ext uri="{BB962C8B-B14F-4D97-AF65-F5344CB8AC3E}">
        <p14:creationId xmlns:p14="http://schemas.microsoft.com/office/powerpoint/2010/main" val="2849604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D7306-17E6-ABAB-ED50-7F8A98614AE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A501833-13D7-8FC8-558B-B7C7E036BBF7}"/>
              </a:ext>
            </a:extLst>
          </p:cNvPr>
          <p:cNvGrpSpPr/>
          <p:nvPr/>
        </p:nvGrpSpPr>
        <p:grpSpPr>
          <a:xfrm>
            <a:off x="0" y="309566"/>
            <a:ext cx="9144000" cy="582342"/>
            <a:chOff x="0" y="0"/>
            <a:chExt cx="13004800" cy="2321052"/>
          </a:xfrm>
        </p:grpSpPr>
        <p:sp>
          <p:nvSpPr>
            <p:cNvPr id="3" name="Freeform 3">
              <a:extLst>
                <a:ext uri="{FF2B5EF4-FFF2-40B4-BE49-F238E27FC236}">
                  <a16:creationId xmlns:a16="http://schemas.microsoft.com/office/drawing/2014/main" id="{9528174D-25BF-3307-4E2F-44089B3109A0}"/>
                </a:ext>
              </a:extLst>
            </p:cNvPr>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a:extLst>
              <a:ext uri="{FF2B5EF4-FFF2-40B4-BE49-F238E27FC236}">
                <a16:creationId xmlns:a16="http://schemas.microsoft.com/office/drawing/2014/main" id="{D69DEE8C-3243-2B86-EF56-BF97B317834F}"/>
              </a:ext>
            </a:extLst>
          </p:cNvPr>
          <p:cNvGrpSpPr/>
          <p:nvPr/>
        </p:nvGrpSpPr>
        <p:grpSpPr>
          <a:xfrm>
            <a:off x="0" y="1"/>
            <a:ext cx="9144000" cy="374690"/>
            <a:chOff x="0" y="0"/>
            <a:chExt cx="13004800" cy="532892"/>
          </a:xfrm>
        </p:grpSpPr>
        <p:sp>
          <p:nvSpPr>
            <p:cNvPr id="5" name="Freeform 5">
              <a:extLst>
                <a:ext uri="{FF2B5EF4-FFF2-40B4-BE49-F238E27FC236}">
                  <a16:creationId xmlns:a16="http://schemas.microsoft.com/office/drawing/2014/main" id="{75F03CBE-1048-09C8-D813-901146A01A5C}"/>
                </a:ext>
              </a:extLst>
            </p:cNvPr>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a:extLst>
              <a:ext uri="{FF2B5EF4-FFF2-40B4-BE49-F238E27FC236}">
                <a16:creationId xmlns:a16="http://schemas.microsoft.com/office/drawing/2014/main" id="{EB672187-49FB-FBFF-9255-F38A4D43F2C5}"/>
              </a:ext>
            </a:extLst>
          </p:cNvPr>
          <p:cNvGrpSpPr/>
          <p:nvPr/>
        </p:nvGrpSpPr>
        <p:grpSpPr>
          <a:xfrm>
            <a:off x="6956823" y="1"/>
            <a:ext cx="2187148" cy="163503"/>
            <a:chOff x="0" y="0"/>
            <a:chExt cx="3110611" cy="232537"/>
          </a:xfrm>
        </p:grpSpPr>
        <p:sp>
          <p:nvSpPr>
            <p:cNvPr id="7" name="Freeform 7">
              <a:extLst>
                <a:ext uri="{FF2B5EF4-FFF2-40B4-BE49-F238E27FC236}">
                  <a16:creationId xmlns:a16="http://schemas.microsoft.com/office/drawing/2014/main" id="{39040BBC-FCA1-7473-5701-1485993010FA}"/>
                </a:ext>
              </a:extLst>
            </p:cNvPr>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8" name="TextBox 8">
            <a:extLst>
              <a:ext uri="{FF2B5EF4-FFF2-40B4-BE49-F238E27FC236}">
                <a16:creationId xmlns:a16="http://schemas.microsoft.com/office/drawing/2014/main" id="{2FF02A71-49CD-4E67-730D-98DCB86181CD}"/>
              </a:ext>
            </a:extLst>
          </p:cNvPr>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grpSp>
        <p:nvGrpSpPr>
          <p:cNvPr id="9" name="Group 9">
            <a:extLst>
              <a:ext uri="{FF2B5EF4-FFF2-40B4-BE49-F238E27FC236}">
                <a16:creationId xmlns:a16="http://schemas.microsoft.com/office/drawing/2014/main" id="{66A83F72-F10F-E3F5-740C-C20EA96439EC}"/>
              </a:ext>
            </a:extLst>
          </p:cNvPr>
          <p:cNvGrpSpPr/>
          <p:nvPr/>
        </p:nvGrpSpPr>
        <p:grpSpPr>
          <a:xfrm>
            <a:off x="242046" y="205453"/>
            <a:ext cx="7923924" cy="686454"/>
            <a:chOff x="0" y="-243648"/>
            <a:chExt cx="11269581" cy="976291"/>
          </a:xfrm>
        </p:grpSpPr>
        <p:sp>
          <p:nvSpPr>
            <p:cNvPr id="10" name="Freeform 10">
              <a:extLst>
                <a:ext uri="{FF2B5EF4-FFF2-40B4-BE49-F238E27FC236}">
                  <a16:creationId xmlns:a16="http://schemas.microsoft.com/office/drawing/2014/main" id="{A8CD10FD-B93E-8AB9-1658-511D2EAF1F1E}"/>
                </a:ext>
              </a:extLst>
            </p:cNvPr>
            <p:cNvSpPr/>
            <p:nvPr/>
          </p:nvSpPr>
          <p:spPr>
            <a:xfrm>
              <a:off x="0" y="0"/>
              <a:ext cx="11269581" cy="732643"/>
            </a:xfrm>
            <a:custGeom>
              <a:avLst/>
              <a:gdLst/>
              <a:ahLst/>
              <a:cxnLst/>
              <a:rect l="l" t="t" r="r" b="b"/>
              <a:pathLst>
                <a:path w="11269581" h="732643">
                  <a:moveTo>
                    <a:pt x="0" y="0"/>
                  </a:moveTo>
                  <a:lnTo>
                    <a:pt x="11269581" y="0"/>
                  </a:lnTo>
                  <a:lnTo>
                    <a:pt x="11269581" y="732643"/>
                  </a:lnTo>
                  <a:lnTo>
                    <a:pt x="0" y="732643"/>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1" name="TextBox 11">
              <a:extLst>
                <a:ext uri="{FF2B5EF4-FFF2-40B4-BE49-F238E27FC236}">
                  <a16:creationId xmlns:a16="http://schemas.microsoft.com/office/drawing/2014/main" id="{AB763207-22B1-0FC7-0BEA-82964AF305A6}"/>
                </a:ext>
              </a:extLst>
            </p:cNvPr>
            <p:cNvSpPr txBox="1"/>
            <p:nvPr/>
          </p:nvSpPr>
          <p:spPr>
            <a:xfrm>
              <a:off x="0" y="-243648"/>
              <a:ext cx="11269581" cy="761218"/>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98" b="1" spc="28" dirty="0">
                  <a:solidFill>
                    <a:srgbClr val="FFFFFF"/>
                  </a:solidFill>
                  <a:latin typeface="Myriad Bold"/>
                  <a:ea typeface="Myriad Bold"/>
                  <a:cs typeface="Myriad Bold"/>
                  <a:sym typeface="Myriad Bold"/>
                </a:rPr>
                <a:t>Important Resources</a:t>
              </a:r>
            </a:p>
          </p:txBody>
        </p:sp>
      </p:grpSp>
      <p:sp>
        <p:nvSpPr>
          <p:cNvPr id="12" name="TextBox 12">
            <a:extLst>
              <a:ext uri="{FF2B5EF4-FFF2-40B4-BE49-F238E27FC236}">
                <a16:creationId xmlns:a16="http://schemas.microsoft.com/office/drawing/2014/main" id="{15849DE5-843D-45F4-815B-3069FA6C0FA0}"/>
              </a:ext>
            </a:extLst>
          </p:cNvPr>
          <p:cNvSpPr txBox="1"/>
          <p:nvPr/>
        </p:nvSpPr>
        <p:spPr>
          <a:xfrm>
            <a:off x="5288915" y="6653843"/>
            <a:ext cx="3650839"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r">
              <a:lnSpc>
                <a:spcPts val="810"/>
              </a:lnSpc>
            </a:pPr>
            <a:r>
              <a:rPr lang="en-US" sz="750" spc="113" dirty="0">
                <a:solidFill>
                  <a:srgbClr val="545454"/>
                </a:solidFill>
                <a:latin typeface="Myriad Light"/>
                <a:ea typeface="Myriad Light"/>
                <a:cs typeface="Myriad Light"/>
                <a:sym typeface="Myriad Light"/>
              </a:rPr>
              <a:t>Human Resources</a:t>
            </a:r>
          </a:p>
          <a:p>
            <a:pPr algn="r">
              <a:lnSpc>
                <a:spcPts val="810"/>
              </a:lnSpc>
            </a:pPr>
            <a:endParaRPr lang="en-US" sz="750" spc="113" dirty="0">
              <a:solidFill>
                <a:srgbClr val="545454"/>
              </a:solidFill>
              <a:latin typeface="Myriad Light"/>
              <a:ea typeface="Myriad Light"/>
              <a:cs typeface="Myriad Light"/>
              <a:sym typeface="Myriad Light"/>
            </a:endParaRPr>
          </a:p>
        </p:txBody>
      </p:sp>
      <p:pic>
        <p:nvPicPr>
          <p:cNvPr id="19" name="Picture 18" descr="A screenshot of a medical tool&#10;&#10;AI-generated content may be incorrect.">
            <a:extLst>
              <a:ext uri="{FF2B5EF4-FFF2-40B4-BE49-F238E27FC236}">
                <a16:creationId xmlns:a16="http://schemas.microsoft.com/office/drawing/2014/main" id="{79D13548-0354-9081-3E99-31F54DDE349D}"/>
              </a:ext>
            </a:extLst>
          </p:cNvPr>
          <p:cNvPicPr>
            <a:picLocks noChangeAspect="1"/>
          </p:cNvPicPr>
          <p:nvPr/>
        </p:nvPicPr>
        <p:blipFill>
          <a:blip r:embed="rId3"/>
          <a:stretch>
            <a:fillRect/>
          </a:stretch>
        </p:blipFill>
        <p:spPr>
          <a:xfrm>
            <a:off x="5388368" y="1903001"/>
            <a:ext cx="3664029" cy="1100565"/>
          </a:xfrm>
          <a:prstGeom prst="rect">
            <a:avLst/>
          </a:prstGeom>
        </p:spPr>
      </p:pic>
      <p:pic>
        <p:nvPicPr>
          <p:cNvPr id="20" name="Picture 19" descr="A screenshot of a computer&#10;&#10;AI-generated content may be incorrect.">
            <a:extLst>
              <a:ext uri="{FF2B5EF4-FFF2-40B4-BE49-F238E27FC236}">
                <a16:creationId xmlns:a16="http://schemas.microsoft.com/office/drawing/2014/main" id="{A9BCB954-E1E0-D01D-954A-F92F2229487A}"/>
              </a:ext>
            </a:extLst>
          </p:cNvPr>
          <p:cNvPicPr>
            <a:picLocks noChangeAspect="1"/>
          </p:cNvPicPr>
          <p:nvPr/>
        </p:nvPicPr>
        <p:blipFill>
          <a:blip r:embed="rId4"/>
          <a:stretch>
            <a:fillRect/>
          </a:stretch>
        </p:blipFill>
        <p:spPr>
          <a:xfrm>
            <a:off x="5571896" y="3426609"/>
            <a:ext cx="3367972" cy="2990862"/>
          </a:xfrm>
          <a:prstGeom prst="rect">
            <a:avLst/>
          </a:prstGeom>
        </p:spPr>
      </p:pic>
      <p:pic>
        <p:nvPicPr>
          <p:cNvPr id="13" name="Picture 12">
            <a:extLst>
              <a:ext uri="{FF2B5EF4-FFF2-40B4-BE49-F238E27FC236}">
                <a16:creationId xmlns:a16="http://schemas.microsoft.com/office/drawing/2014/main" id="{FD0917A1-D15F-377E-017D-05D6241F16B4}"/>
              </a:ext>
            </a:extLst>
          </p:cNvPr>
          <p:cNvPicPr>
            <a:picLocks noChangeAspect="1"/>
          </p:cNvPicPr>
          <p:nvPr/>
        </p:nvPicPr>
        <p:blipFill>
          <a:blip r:embed="rId5"/>
          <a:stretch>
            <a:fillRect/>
          </a:stretch>
        </p:blipFill>
        <p:spPr>
          <a:xfrm>
            <a:off x="415096" y="1659822"/>
            <a:ext cx="4597295" cy="4542858"/>
          </a:xfrm>
          <a:prstGeom prst="rect">
            <a:avLst/>
          </a:prstGeom>
        </p:spPr>
      </p:pic>
      <p:sp>
        <p:nvSpPr>
          <p:cNvPr id="14" name="TextBox 13">
            <a:extLst>
              <a:ext uri="{FF2B5EF4-FFF2-40B4-BE49-F238E27FC236}">
                <a16:creationId xmlns:a16="http://schemas.microsoft.com/office/drawing/2014/main" id="{3C24C426-410F-6024-1323-3A0598C6DE13}"/>
              </a:ext>
            </a:extLst>
          </p:cNvPr>
          <p:cNvSpPr txBox="1"/>
          <p:nvPr/>
        </p:nvSpPr>
        <p:spPr>
          <a:xfrm>
            <a:off x="232751" y="1294698"/>
            <a:ext cx="8709520" cy="307777"/>
          </a:xfrm>
          <a:prstGeom prst="rect">
            <a:avLst/>
          </a:prstGeom>
          <a:noFill/>
        </p:spPr>
        <p:txBody>
          <a:bodyPr wrap="square" lIns="91440" tIns="45720" rIns="91440" bIns="45720" rtlCol="0" anchor="t">
            <a:spAutoFit/>
          </a:bodyPr>
          <a:lstStyle/>
          <a:p>
            <a:r>
              <a:rPr lang="en-US" sz="1400" b="1" dirty="0"/>
              <a:t>Access to Benefit Booklets &amp; Insurance Plan Guides via HR Home Page: </a:t>
            </a:r>
            <a:r>
              <a:rPr lang="en-US" sz="1400" b="1" dirty="0">
                <a:hlinkClick r:id="rId6">
                  <a:extLst>
                    <a:ext uri="{A12FA001-AC4F-418D-AE19-62706E023703}">
                      <ahyp:hlinkClr xmlns:ahyp="http://schemas.microsoft.com/office/drawing/2018/hyperlinkcolor" val="tx"/>
                    </a:ext>
                  </a:extLst>
                </a:hlinkClick>
              </a:rPr>
              <a:t>www.luc.edu/hr</a:t>
            </a:r>
            <a:endParaRPr lang="en-US" sz="1400" b="1" dirty="0"/>
          </a:p>
        </p:txBody>
      </p:sp>
      <p:sp>
        <p:nvSpPr>
          <p:cNvPr id="15" name="TextBox 14">
            <a:extLst>
              <a:ext uri="{FF2B5EF4-FFF2-40B4-BE49-F238E27FC236}">
                <a16:creationId xmlns:a16="http://schemas.microsoft.com/office/drawing/2014/main" id="{0B4C8C1A-8A70-AB0F-38D2-D41242BFB62F}"/>
              </a:ext>
            </a:extLst>
          </p:cNvPr>
          <p:cNvSpPr txBox="1"/>
          <p:nvPr/>
        </p:nvSpPr>
        <p:spPr>
          <a:xfrm>
            <a:off x="6214626" y="1619173"/>
            <a:ext cx="2128468" cy="276999"/>
          </a:xfrm>
          <a:prstGeom prst="rect">
            <a:avLst/>
          </a:prstGeom>
          <a:noFill/>
        </p:spPr>
        <p:txBody>
          <a:bodyPr wrap="none" rtlCol="0">
            <a:spAutoFit/>
          </a:bodyPr>
          <a:lstStyle/>
          <a:p>
            <a:r>
              <a:rPr lang="en-US" sz="1200" b="1" dirty="0"/>
              <a:t>FLIMP-Insurance Decision Tool</a:t>
            </a:r>
          </a:p>
        </p:txBody>
      </p:sp>
      <p:sp>
        <p:nvSpPr>
          <p:cNvPr id="16" name="TextBox 15">
            <a:extLst>
              <a:ext uri="{FF2B5EF4-FFF2-40B4-BE49-F238E27FC236}">
                <a16:creationId xmlns:a16="http://schemas.microsoft.com/office/drawing/2014/main" id="{1F880230-DAC7-1D0B-F12A-5CFCCB8EBC1E}"/>
              </a:ext>
            </a:extLst>
          </p:cNvPr>
          <p:cNvSpPr txBox="1"/>
          <p:nvPr/>
        </p:nvSpPr>
        <p:spPr>
          <a:xfrm>
            <a:off x="6589576" y="3117159"/>
            <a:ext cx="1576394" cy="276999"/>
          </a:xfrm>
          <a:prstGeom prst="rect">
            <a:avLst/>
          </a:prstGeom>
          <a:noFill/>
        </p:spPr>
        <p:txBody>
          <a:bodyPr wrap="none" lIns="91440" tIns="45720" rIns="91440" bIns="45720" rtlCol="0" anchor="t">
            <a:spAutoFit/>
          </a:bodyPr>
          <a:lstStyle/>
          <a:p>
            <a:r>
              <a:rPr lang="en-US" sz="1200" b="1" dirty="0"/>
              <a:t>Employee </a:t>
            </a:r>
            <a:r>
              <a:rPr lang="en-US" sz="1200" b="1"/>
              <a:t>Self-Service</a:t>
            </a:r>
            <a:endParaRPr lang="en-US" sz="1200" b="1" dirty="0"/>
          </a:p>
        </p:txBody>
      </p:sp>
    </p:spTree>
    <p:extLst>
      <p:ext uri="{BB962C8B-B14F-4D97-AF65-F5344CB8AC3E}">
        <p14:creationId xmlns:p14="http://schemas.microsoft.com/office/powerpoint/2010/main" val="2322917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sp>
        <p:nvSpPr>
          <p:cNvPr id="11" name="TextBox 11"/>
          <p:cNvSpPr txBox="1"/>
          <p:nvPr/>
        </p:nvSpPr>
        <p:spPr>
          <a:xfrm>
            <a:off x="233808" y="-197421"/>
            <a:ext cx="4395857" cy="535231"/>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000" b="1" spc="28" dirty="0">
                <a:solidFill>
                  <a:srgbClr val="FFFFFF"/>
                </a:solidFill>
                <a:latin typeface="Myriad Bold"/>
                <a:ea typeface="Myriad Bold"/>
                <a:cs typeface="Myriad Bold"/>
                <a:sym typeface="Myriad Bold"/>
              </a:rPr>
              <a:t>Insurance Vendor Resources</a:t>
            </a:r>
          </a:p>
        </p:txBody>
      </p:sp>
      <p:sp>
        <p:nvSpPr>
          <p:cNvPr id="12" name="TextBox 12"/>
          <p:cNvSpPr txBox="1"/>
          <p:nvPr/>
        </p:nvSpPr>
        <p:spPr>
          <a:xfrm>
            <a:off x="5288915" y="6653843"/>
            <a:ext cx="3650839"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r">
              <a:lnSpc>
                <a:spcPts val="810"/>
              </a:lnSpc>
            </a:pPr>
            <a:r>
              <a:rPr lang="en-US" sz="750" spc="113" dirty="0">
                <a:solidFill>
                  <a:srgbClr val="545454"/>
                </a:solidFill>
                <a:latin typeface="Myriad Light"/>
                <a:ea typeface="Myriad Light"/>
                <a:cs typeface="Myriad Light"/>
                <a:sym typeface="Myriad Light"/>
              </a:rPr>
              <a:t>Human Resources</a:t>
            </a:r>
          </a:p>
          <a:p>
            <a:pPr algn="r">
              <a:lnSpc>
                <a:spcPts val="810"/>
              </a:lnSpc>
            </a:pPr>
            <a:endParaRPr lang="en-US" sz="750" spc="113" dirty="0">
              <a:solidFill>
                <a:srgbClr val="545454"/>
              </a:solidFill>
              <a:latin typeface="Myriad Light"/>
              <a:ea typeface="Myriad Light"/>
              <a:cs typeface="Myriad Light"/>
              <a:sym typeface="Myriad Light"/>
            </a:endParaRPr>
          </a:p>
        </p:txBody>
      </p:sp>
      <p:pic>
        <p:nvPicPr>
          <p:cNvPr id="18" name="Picture 17">
            <a:extLst>
              <a:ext uri="{FF2B5EF4-FFF2-40B4-BE49-F238E27FC236}">
                <a16:creationId xmlns:a16="http://schemas.microsoft.com/office/drawing/2014/main" id="{0CAFAD47-08B8-B772-6D44-35E9700609BA}"/>
              </a:ext>
            </a:extLst>
          </p:cNvPr>
          <p:cNvPicPr>
            <a:picLocks noChangeAspect="1"/>
          </p:cNvPicPr>
          <p:nvPr/>
        </p:nvPicPr>
        <p:blipFill>
          <a:blip r:embed="rId3"/>
          <a:stretch>
            <a:fillRect/>
          </a:stretch>
        </p:blipFill>
        <p:spPr>
          <a:xfrm>
            <a:off x="1153298" y="434231"/>
            <a:ext cx="6474940" cy="5989537"/>
          </a:xfrm>
          <a:prstGeom prst="rect">
            <a:avLst/>
          </a:prstGeom>
        </p:spPr>
      </p:pic>
    </p:spTree>
    <p:extLst>
      <p:ext uri="{BB962C8B-B14F-4D97-AF65-F5344CB8AC3E}">
        <p14:creationId xmlns:p14="http://schemas.microsoft.com/office/powerpoint/2010/main" val="2662685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09565"/>
            <a:ext cx="9144000" cy="1631990"/>
            <a:chOff x="0" y="0"/>
            <a:chExt cx="13004800" cy="2321052"/>
          </a:xfrm>
        </p:grpSpPr>
        <p:sp>
          <p:nvSpPr>
            <p:cNvPr id="3" name="Freeform 3"/>
            <p:cNvSpPr/>
            <p:nvPr/>
          </p:nvSpPr>
          <p:spPr>
            <a:xfrm>
              <a:off x="0" y="0"/>
              <a:ext cx="13004800" cy="2321052"/>
            </a:xfrm>
            <a:custGeom>
              <a:avLst/>
              <a:gdLst/>
              <a:ahLst/>
              <a:cxnLst/>
              <a:rect l="l" t="t" r="r" b="b"/>
              <a:pathLst>
                <a:path w="13004800" h="2321052">
                  <a:moveTo>
                    <a:pt x="0" y="0"/>
                  </a:moveTo>
                  <a:lnTo>
                    <a:pt x="13004800" y="0"/>
                  </a:lnTo>
                  <a:lnTo>
                    <a:pt x="13004800" y="2321052"/>
                  </a:lnTo>
                  <a:lnTo>
                    <a:pt x="0" y="232105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8" name="Group 8"/>
          <p:cNvGrpSpPr/>
          <p:nvPr/>
        </p:nvGrpSpPr>
        <p:grpSpPr>
          <a:xfrm>
            <a:off x="459076" y="934392"/>
            <a:ext cx="7923924" cy="1007121"/>
            <a:chOff x="0" y="0"/>
            <a:chExt cx="11269581" cy="1432350"/>
          </a:xfrm>
        </p:grpSpPr>
        <p:sp>
          <p:nvSpPr>
            <p:cNvPr id="9" name="Freeform 9"/>
            <p:cNvSpPr/>
            <p:nvPr/>
          </p:nvSpPr>
          <p:spPr>
            <a:xfrm>
              <a:off x="0" y="0"/>
              <a:ext cx="11269581" cy="1432350"/>
            </a:xfrm>
            <a:custGeom>
              <a:avLst/>
              <a:gdLst/>
              <a:ahLst/>
              <a:cxnLst/>
              <a:rect l="l" t="t" r="r" b="b"/>
              <a:pathLst>
                <a:path w="11269581" h="1432350">
                  <a:moveTo>
                    <a:pt x="0" y="0"/>
                  </a:moveTo>
                  <a:lnTo>
                    <a:pt x="11269581" y="0"/>
                  </a:lnTo>
                  <a:lnTo>
                    <a:pt x="11269581" y="1432350"/>
                  </a:lnTo>
                  <a:lnTo>
                    <a:pt x="0" y="1432350"/>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0" name="TextBox 10"/>
            <p:cNvSpPr txBox="1"/>
            <p:nvPr/>
          </p:nvSpPr>
          <p:spPr>
            <a:xfrm>
              <a:off x="0" y="-28575"/>
              <a:ext cx="11269581" cy="1460925"/>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98" b="1" spc="33">
                  <a:solidFill>
                    <a:srgbClr val="FFFFFF"/>
                  </a:solidFill>
                  <a:latin typeface="Myriad Bold"/>
                  <a:ea typeface="Myriad Bold"/>
                  <a:cs typeface="Myriad Bold"/>
                  <a:sym typeface="Myriad Bold"/>
                </a:rPr>
                <a:t>Benefit Eligibility</a:t>
              </a:r>
            </a:p>
            <a:p>
              <a:pPr algn="l">
                <a:lnSpc>
                  <a:spcPts val="2916"/>
                </a:lnSpc>
              </a:pPr>
              <a:endParaRPr lang="en-US" sz="2698" b="1" spc="33">
                <a:solidFill>
                  <a:srgbClr val="FFFFFF"/>
                </a:solidFill>
                <a:latin typeface="Myriad Bold"/>
                <a:ea typeface="Myriad Bold"/>
                <a:cs typeface="Myriad Bold"/>
                <a:sym typeface="Myriad Bold"/>
              </a:endParaRPr>
            </a:p>
          </p:txBody>
        </p:sp>
      </p:grpSp>
      <p:grpSp>
        <p:nvGrpSpPr>
          <p:cNvPr id="11" name="Group 11"/>
          <p:cNvGrpSpPr/>
          <p:nvPr/>
        </p:nvGrpSpPr>
        <p:grpSpPr>
          <a:xfrm>
            <a:off x="243697" y="2184640"/>
            <a:ext cx="8678173" cy="3297447"/>
            <a:chOff x="0" y="0"/>
            <a:chExt cx="3428414" cy="1302695"/>
          </a:xfrm>
        </p:grpSpPr>
        <p:sp>
          <p:nvSpPr>
            <p:cNvPr id="12" name="Freeform 12"/>
            <p:cNvSpPr/>
            <p:nvPr/>
          </p:nvSpPr>
          <p:spPr>
            <a:xfrm>
              <a:off x="0" y="0"/>
              <a:ext cx="3428414" cy="1302695"/>
            </a:xfrm>
            <a:custGeom>
              <a:avLst/>
              <a:gdLst/>
              <a:ahLst/>
              <a:cxnLst/>
              <a:rect l="l" t="t" r="r" b="b"/>
              <a:pathLst>
                <a:path w="3428414" h="1302695">
                  <a:moveTo>
                    <a:pt x="0" y="0"/>
                  </a:moveTo>
                  <a:lnTo>
                    <a:pt x="3428414" y="0"/>
                  </a:lnTo>
                  <a:lnTo>
                    <a:pt x="3428414" y="1302695"/>
                  </a:lnTo>
                  <a:lnTo>
                    <a:pt x="0" y="1302695"/>
                  </a:lnTo>
                  <a:close/>
                </a:path>
              </a:pathLst>
            </a:custGeom>
            <a:solidFill>
              <a:srgbClr val="EEEEEE"/>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3" name="TextBox 13"/>
            <p:cNvSpPr txBox="1"/>
            <p:nvPr/>
          </p:nvSpPr>
          <p:spPr>
            <a:xfrm>
              <a:off x="0" y="-38100"/>
              <a:ext cx="3428414" cy="1340795"/>
            </a:xfrm>
            <a:prstGeom prst="rect">
              <a:avLst/>
            </a:prstGeom>
          </p:spPr>
          <p:txBody>
            <a:bodyPr lIns="47625" tIns="47625" rIns="47625" bIns="47625"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913"/>
                </a:lnSpc>
              </a:pPr>
              <a:endParaRPr sz="1583"/>
            </a:p>
          </p:txBody>
        </p:sp>
      </p:grpSp>
      <p:sp>
        <p:nvSpPr>
          <p:cNvPr id="14" name="TextBox 14"/>
          <p:cNvSpPr txBox="1"/>
          <p:nvPr/>
        </p:nvSpPr>
        <p:spPr>
          <a:xfrm>
            <a:off x="235514" y="2282808"/>
            <a:ext cx="8486929" cy="2425279"/>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913"/>
              </a:lnSpc>
            </a:pPr>
            <a:r>
              <a:rPr lang="en-US" sz="1550" b="1" dirty="0">
                <a:solidFill>
                  <a:srgbClr val="000000"/>
                </a:solidFill>
                <a:latin typeface="Myriad"/>
                <a:ea typeface="Myriad"/>
                <a:cs typeface="Myriad"/>
                <a:sym typeface="Myriad"/>
              </a:rPr>
              <a:t>Dependent Eligibility</a:t>
            </a:r>
          </a:p>
          <a:p>
            <a:pPr marL="307340" lvl="2" indent="-102235">
              <a:lnSpc>
                <a:spcPts val="1913"/>
              </a:lnSpc>
              <a:buFont typeface="Arial"/>
              <a:buChar char="⚬"/>
            </a:pPr>
            <a:r>
              <a:rPr lang="en-US" sz="1550" dirty="0">
                <a:solidFill>
                  <a:srgbClr val="000000"/>
                </a:solidFill>
                <a:latin typeface="Myriad"/>
                <a:ea typeface="Myriad"/>
                <a:cs typeface="Myriad"/>
                <a:sym typeface="Myriad"/>
              </a:rPr>
              <a:t>Full-time University faculty must be a minimum of .80 FTE.</a:t>
            </a:r>
            <a:endParaRPr lang="en-US" sz="1550" dirty="0">
              <a:solidFill>
                <a:srgbClr val="000000"/>
              </a:solidFill>
              <a:latin typeface="Myriad"/>
              <a:ea typeface="Myriad"/>
              <a:cs typeface="Myriad"/>
            </a:endParaRPr>
          </a:p>
          <a:p>
            <a:pPr marL="307340" lvl="2" indent="-102235" algn="l">
              <a:lnSpc>
                <a:spcPts val="1913"/>
              </a:lnSpc>
              <a:buFont typeface="Arial"/>
              <a:buChar char="⚬"/>
            </a:pPr>
            <a:r>
              <a:rPr lang="en-US" sz="1550" dirty="0">
                <a:solidFill>
                  <a:srgbClr val="000000"/>
                </a:solidFill>
                <a:latin typeface="Myriad"/>
                <a:ea typeface="Myriad"/>
                <a:cs typeface="Myriad"/>
                <a:sym typeface="Myriad"/>
              </a:rPr>
              <a:t>Spouse or legally domiciled adult (LDA)</a:t>
            </a:r>
            <a:endParaRPr lang="en-US" sz="1550" dirty="0">
              <a:solidFill>
                <a:srgbClr val="000000"/>
              </a:solidFill>
              <a:latin typeface="Myriad"/>
              <a:ea typeface="Myriad"/>
              <a:cs typeface="Myriad"/>
            </a:endParaRPr>
          </a:p>
          <a:p>
            <a:pPr marL="307340" lvl="2" indent="-102235" algn="l">
              <a:lnSpc>
                <a:spcPts val="1913"/>
              </a:lnSpc>
              <a:buFont typeface="Arial"/>
              <a:buChar char="⚬"/>
            </a:pPr>
            <a:r>
              <a:rPr lang="en-US" sz="1550" dirty="0">
                <a:solidFill>
                  <a:srgbClr val="000000"/>
                </a:solidFill>
                <a:latin typeface="Myriad"/>
                <a:ea typeface="Myriad"/>
                <a:cs typeface="Myriad"/>
                <a:sym typeface="Myriad"/>
              </a:rPr>
              <a:t>Children under age 26</a:t>
            </a:r>
            <a:endParaRPr lang="en-US" sz="1550" dirty="0">
              <a:solidFill>
                <a:srgbClr val="000000"/>
              </a:solidFill>
              <a:latin typeface="Myriad"/>
              <a:ea typeface="Myriad"/>
              <a:cs typeface="Myriad"/>
            </a:endParaRPr>
          </a:p>
          <a:p>
            <a:pPr marL="307340" lvl="2" indent="-102235">
              <a:lnSpc>
                <a:spcPts val="1913"/>
              </a:lnSpc>
              <a:buFont typeface="Arial"/>
              <a:buChar char="⚬"/>
            </a:pPr>
            <a:r>
              <a:rPr lang="en-US" sz="1550" dirty="0">
                <a:solidFill>
                  <a:srgbClr val="000000"/>
                </a:solidFill>
                <a:latin typeface="Myriad"/>
                <a:ea typeface="Myriad"/>
                <a:cs typeface="Myriad"/>
                <a:sym typeface="Myriad"/>
              </a:rPr>
              <a:t>Disabled adult children if covered prior to age 26-Documentation is required</a:t>
            </a:r>
            <a:endParaRPr lang="en-US" sz="1550" dirty="0">
              <a:solidFill>
                <a:srgbClr val="000000"/>
              </a:solidFill>
              <a:latin typeface="Myriad"/>
              <a:ea typeface="Myriad"/>
              <a:cs typeface="Myriad"/>
            </a:endParaRPr>
          </a:p>
          <a:p>
            <a:pPr marL="307340" lvl="2" indent="-102235" algn="l">
              <a:lnSpc>
                <a:spcPts val="1913"/>
              </a:lnSpc>
              <a:buFont typeface="Arial"/>
              <a:buChar char="⚬"/>
            </a:pPr>
            <a:r>
              <a:rPr lang="en-US" sz="1550" dirty="0">
                <a:solidFill>
                  <a:srgbClr val="000000"/>
                </a:solidFill>
                <a:latin typeface="Myriad"/>
                <a:ea typeface="Myriad"/>
                <a:cs typeface="Myriad"/>
                <a:sym typeface="Myriad"/>
              </a:rPr>
              <a:t>Adopted children, and children in your custody under a court order of guardianship</a:t>
            </a:r>
            <a:endParaRPr lang="en-US" sz="1550" dirty="0">
              <a:solidFill>
                <a:srgbClr val="000000"/>
              </a:solidFill>
              <a:latin typeface="Myriad"/>
              <a:ea typeface="Myriad"/>
              <a:cs typeface="Myriad"/>
            </a:endParaRPr>
          </a:p>
          <a:p>
            <a:pPr marL="307340" lvl="2" indent="-102235" algn="l">
              <a:lnSpc>
                <a:spcPts val="1913"/>
              </a:lnSpc>
              <a:buFont typeface="Arial"/>
              <a:buChar char="⚬"/>
            </a:pPr>
            <a:r>
              <a:rPr lang="en-US" sz="1550" dirty="0">
                <a:solidFill>
                  <a:srgbClr val="000000"/>
                </a:solidFill>
                <a:latin typeface="Myriad"/>
                <a:ea typeface="Myriad"/>
                <a:cs typeface="Myriad"/>
                <a:sym typeface="Myriad"/>
              </a:rPr>
              <a:t>You will need to supply full legal names, dates of birth and Social Security Numbers for all covered dependents.   </a:t>
            </a:r>
            <a:endParaRPr lang="en-US" sz="1550" dirty="0">
              <a:solidFill>
                <a:srgbClr val="000000"/>
              </a:solidFill>
              <a:latin typeface="Myriad"/>
              <a:ea typeface="Myriad"/>
              <a:cs typeface="Myriad"/>
            </a:endParaRPr>
          </a:p>
          <a:p>
            <a:pPr marL="307340" lvl="2" indent="-102235" algn="l">
              <a:lnSpc>
                <a:spcPts val="1913"/>
              </a:lnSpc>
              <a:buFont typeface="Arial"/>
              <a:buChar char="⚬"/>
            </a:pPr>
            <a:r>
              <a:rPr lang="en-US" sz="1550" dirty="0">
                <a:solidFill>
                  <a:srgbClr val="000000"/>
                </a:solidFill>
                <a:latin typeface="Myriad"/>
                <a:ea typeface="Myriad"/>
                <a:cs typeface="Myriad"/>
                <a:sym typeface="Myriad"/>
              </a:rPr>
              <a:t>Copies of birth certificates and marriage license are required to verify all dependents that will be covered on plans.  </a:t>
            </a:r>
            <a:endParaRPr lang="en-US" sz="1550" dirty="0">
              <a:solidFill>
                <a:srgbClr val="000000"/>
              </a:solidFill>
              <a:latin typeface="Myriad"/>
              <a:ea typeface="Myriad"/>
              <a:cs typeface="Myriad"/>
            </a:endParaRPr>
          </a:p>
        </p:txBody>
      </p:sp>
      <p:sp>
        <p:nvSpPr>
          <p:cNvPr id="16" name="Freeform 16"/>
          <p:cNvSpPr/>
          <p:nvPr/>
        </p:nvSpPr>
        <p:spPr>
          <a:xfrm>
            <a:off x="3833898" y="5606815"/>
            <a:ext cx="932797" cy="1009207"/>
          </a:xfrm>
          <a:custGeom>
            <a:avLst/>
            <a:gdLst/>
            <a:ahLst/>
            <a:cxnLst/>
            <a:rect l="l" t="t" r="r" b="b"/>
            <a:pathLst>
              <a:path w="1489564" h="1456049">
                <a:moveTo>
                  <a:pt x="0" y="0"/>
                </a:moveTo>
                <a:lnTo>
                  <a:pt x="1489564" y="0"/>
                </a:lnTo>
                <a:lnTo>
                  <a:pt x="1489564" y="1456050"/>
                </a:lnTo>
                <a:lnTo>
                  <a:pt x="0" y="14560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7" name="TextBox 17"/>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sp>
        <p:nvSpPr>
          <p:cNvPr id="18" name="TextBox 18"/>
          <p:cNvSpPr txBox="1"/>
          <p:nvPr/>
        </p:nvSpPr>
        <p:spPr>
          <a:xfrm>
            <a:off x="4901736" y="6416892"/>
            <a:ext cx="3650839"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r">
              <a:lnSpc>
                <a:spcPts val="810"/>
              </a:lnSpc>
            </a:pPr>
            <a:r>
              <a:rPr lang="en-US" sz="750" spc="113">
                <a:solidFill>
                  <a:srgbClr val="545454"/>
                </a:solidFill>
                <a:latin typeface="Myriad Light"/>
                <a:ea typeface="Myriad Light"/>
                <a:cs typeface="Myriad Light"/>
                <a:sym typeface="Myriad Light"/>
              </a:rPr>
              <a:t>Human Resources</a:t>
            </a:r>
          </a:p>
          <a:p>
            <a:pPr algn="r">
              <a:lnSpc>
                <a:spcPts val="810"/>
              </a:lnSpc>
            </a:pPr>
            <a:endParaRPr lang="en-US" sz="750" spc="113">
              <a:solidFill>
                <a:srgbClr val="545454"/>
              </a:solidFill>
              <a:latin typeface="Myriad Light"/>
              <a:ea typeface="Myriad Light"/>
              <a:cs typeface="Myriad Light"/>
              <a:sym typeface="Myriad Light"/>
            </a:endParaRPr>
          </a:p>
        </p:txBody>
      </p:sp>
    </p:spTree>
    <p:extLst>
      <p:ext uri="{BB962C8B-B14F-4D97-AF65-F5344CB8AC3E}">
        <p14:creationId xmlns:p14="http://schemas.microsoft.com/office/powerpoint/2010/main" val="1289426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
            <a:ext cx="9144000" cy="374690"/>
            <a:chOff x="0" y="0"/>
            <a:chExt cx="13004800" cy="532892"/>
          </a:xfrm>
        </p:grpSpPr>
        <p:sp>
          <p:nvSpPr>
            <p:cNvPr id="3" name="Freeform 3"/>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a:off x="6956823" y="1"/>
            <a:ext cx="2187148" cy="163503"/>
            <a:chOff x="0" y="0"/>
            <a:chExt cx="3110611" cy="232537"/>
          </a:xfrm>
        </p:grpSpPr>
        <p:sp>
          <p:nvSpPr>
            <p:cNvPr id="5" name="Freeform 5"/>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238642" y="79921"/>
            <a:ext cx="8451056" cy="881257"/>
            <a:chOff x="0" y="0"/>
            <a:chExt cx="12019280" cy="1253343"/>
          </a:xfrm>
        </p:grpSpPr>
        <p:sp>
          <p:nvSpPr>
            <p:cNvPr id="7" name="Freeform 7"/>
            <p:cNvSpPr/>
            <p:nvPr/>
          </p:nvSpPr>
          <p:spPr>
            <a:xfrm>
              <a:off x="0" y="0"/>
              <a:ext cx="12019280" cy="1253343"/>
            </a:xfrm>
            <a:custGeom>
              <a:avLst/>
              <a:gdLst/>
              <a:ahLst/>
              <a:cxnLst/>
              <a:rect l="l" t="t" r="r" b="b"/>
              <a:pathLst>
                <a:path w="12019280" h="1253343">
                  <a:moveTo>
                    <a:pt x="0" y="0"/>
                  </a:moveTo>
                  <a:lnTo>
                    <a:pt x="12019280" y="0"/>
                  </a:lnTo>
                  <a:lnTo>
                    <a:pt x="12019280" y="1253343"/>
                  </a:lnTo>
                  <a:lnTo>
                    <a:pt x="0" y="1253343"/>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8" name="TextBox 8"/>
            <p:cNvSpPr txBox="1"/>
            <p:nvPr/>
          </p:nvSpPr>
          <p:spPr>
            <a:xfrm>
              <a:off x="0" y="-28575"/>
              <a:ext cx="12019280" cy="1281918"/>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endParaRPr sz="1583"/>
            </a:p>
            <a:p>
              <a:pPr algn="l">
                <a:lnSpc>
                  <a:spcPts val="2916"/>
                </a:lnSpc>
              </a:pPr>
              <a:r>
                <a:rPr lang="en-US" sz="2698" b="1" spc="-83">
                  <a:solidFill>
                    <a:srgbClr val="000000"/>
                  </a:solidFill>
                  <a:latin typeface="Myriad Bold"/>
                  <a:ea typeface="Myriad Bold"/>
                  <a:cs typeface="Myriad Bold"/>
                  <a:sym typeface="Myriad Bold"/>
                </a:rPr>
                <a:t>Benefit Enrollment Highlights</a:t>
              </a:r>
            </a:p>
          </p:txBody>
        </p:sp>
      </p:grpSp>
      <p:grpSp>
        <p:nvGrpSpPr>
          <p:cNvPr id="9" name="Group 9"/>
          <p:cNvGrpSpPr/>
          <p:nvPr/>
        </p:nvGrpSpPr>
        <p:grpSpPr>
          <a:xfrm>
            <a:off x="-4313" y="965996"/>
            <a:ext cx="8710523" cy="2153841"/>
            <a:chOff x="0" y="-38100"/>
            <a:chExt cx="3441194" cy="850900"/>
          </a:xfrm>
        </p:grpSpPr>
        <p:sp>
          <p:nvSpPr>
            <p:cNvPr id="10" name="Freeform 10"/>
            <p:cNvSpPr/>
            <p:nvPr/>
          </p:nvSpPr>
          <p:spPr>
            <a:xfrm>
              <a:off x="0" y="-12780"/>
              <a:ext cx="3441194" cy="812800"/>
            </a:xfrm>
            <a:custGeom>
              <a:avLst/>
              <a:gdLst/>
              <a:ahLst/>
              <a:cxnLst/>
              <a:rect l="l" t="t" r="r" b="b"/>
              <a:pathLst>
                <a:path w="3441194" h="812800">
                  <a:moveTo>
                    <a:pt x="0" y="0"/>
                  </a:moveTo>
                  <a:lnTo>
                    <a:pt x="3441194" y="0"/>
                  </a:lnTo>
                  <a:lnTo>
                    <a:pt x="3441194" y="812800"/>
                  </a:lnTo>
                  <a:lnTo>
                    <a:pt x="0" y="812800"/>
                  </a:lnTo>
                  <a:close/>
                </a:path>
              </a:pathLst>
            </a:custGeom>
            <a:solidFill>
              <a:srgbClr val="EEEEEE"/>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1" name="TextBox 11"/>
            <p:cNvSpPr txBox="1"/>
            <p:nvPr/>
          </p:nvSpPr>
          <p:spPr>
            <a:xfrm>
              <a:off x="0" y="-38100"/>
              <a:ext cx="3441194" cy="850900"/>
            </a:xfrm>
            <a:prstGeom prst="rect">
              <a:avLst/>
            </a:prstGeom>
          </p:spPr>
          <p:txBody>
            <a:bodyPr lIns="47625" tIns="47625" rIns="47625" bIns="47625"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913"/>
                </a:lnSpc>
              </a:pPr>
              <a:endParaRPr sz="1583"/>
            </a:p>
          </p:txBody>
        </p:sp>
      </p:grpSp>
      <p:grpSp>
        <p:nvGrpSpPr>
          <p:cNvPr id="12" name="Group 12"/>
          <p:cNvGrpSpPr/>
          <p:nvPr/>
        </p:nvGrpSpPr>
        <p:grpSpPr>
          <a:xfrm>
            <a:off x="7379214" y="374651"/>
            <a:ext cx="1764788" cy="1764788"/>
            <a:chOff x="0" y="0"/>
            <a:chExt cx="2509921" cy="2509921"/>
          </a:xfrm>
        </p:grpSpPr>
        <p:sp>
          <p:nvSpPr>
            <p:cNvPr id="13" name="Freeform 13"/>
            <p:cNvSpPr/>
            <p:nvPr/>
          </p:nvSpPr>
          <p:spPr>
            <a:xfrm>
              <a:off x="0" y="0"/>
              <a:ext cx="2509901" cy="2509901"/>
            </a:xfrm>
            <a:custGeom>
              <a:avLst/>
              <a:gdLst/>
              <a:ahLst/>
              <a:cxnLst/>
              <a:rect l="l" t="t" r="r" b="b"/>
              <a:pathLst>
                <a:path w="2509901" h="2509901">
                  <a:moveTo>
                    <a:pt x="0" y="0"/>
                  </a:moveTo>
                  <a:cubicBezTo>
                    <a:pt x="0" y="1385951"/>
                    <a:pt x="1123950" y="2509901"/>
                    <a:pt x="2509901" y="2509901"/>
                  </a:cubicBezTo>
                  <a:lnTo>
                    <a:pt x="2509901" y="0"/>
                  </a:lnTo>
                  <a:lnTo>
                    <a:pt x="0" y="0"/>
                  </a:lnTo>
                  <a:close/>
                </a:path>
              </a:pathLst>
            </a:custGeom>
            <a:blipFill>
              <a:blip r:embed="rId3"/>
              <a:stretch>
                <a:fillRect l="-39796" r="-39797"/>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14" name="Group 14"/>
          <p:cNvGrpSpPr/>
          <p:nvPr/>
        </p:nvGrpSpPr>
        <p:grpSpPr>
          <a:xfrm>
            <a:off x="-10135" y="3165226"/>
            <a:ext cx="8710523" cy="2912067"/>
            <a:chOff x="0" y="-38100"/>
            <a:chExt cx="3441194" cy="850900"/>
          </a:xfrm>
        </p:grpSpPr>
        <p:sp>
          <p:nvSpPr>
            <p:cNvPr id="15" name="Freeform 15"/>
            <p:cNvSpPr/>
            <p:nvPr/>
          </p:nvSpPr>
          <p:spPr>
            <a:xfrm>
              <a:off x="0" y="0"/>
              <a:ext cx="3441194" cy="812800"/>
            </a:xfrm>
            <a:custGeom>
              <a:avLst/>
              <a:gdLst/>
              <a:ahLst/>
              <a:cxnLst/>
              <a:rect l="l" t="t" r="r" b="b"/>
              <a:pathLst>
                <a:path w="3441194" h="812800">
                  <a:moveTo>
                    <a:pt x="0" y="0"/>
                  </a:moveTo>
                  <a:lnTo>
                    <a:pt x="3441194" y="0"/>
                  </a:lnTo>
                  <a:lnTo>
                    <a:pt x="3441194" y="812800"/>
                  </a:lnTo>
                  <a:lnTo>
                    <a:pt x="0" y="812800"/>
                  </a:lnTo>
                  <a:close/>
                </a:path>
              </a:pathLst>
            </a:custGeom>
            <a:solidFill>
              <a:srgbClr val="EEEEEE"/>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6" name="TextBox 16"/>
            <p:cNvSpPr txBox="1"/>
            <p:nvPr/>
          </p:nvSpPr>
          <p:spPr>
            <a:xfrm>
              <a:off x="0" y="-38100"/>
              <a:ext cx="3441194" cy="850900"/>
            </a:xfrm>
            <a:prstGeom prst="rect">
              <a:avLst/>
            </a:prstGeom>
          </p:spPr>
          <p:txBody>
            <a:bodyPr lIns="47625" tIns="47625" rIns="47625" bIns="47625"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913"/>
                </a:lnSpc>
              </a:pPr>
              <a:endParaRPr sz="1583"/>
            </a:p>
          </p:txBody>
        </p:sp>
      </p:grpSp>
      <p:sp>
        <p:nvSpPr>
          <p:cNvPr id="17" name="TextBox 17"/>
          <p:cNvSpPr txBox="1"/>
          <p:nvPr/>
        </p:nvSpPr>
        <p:spPr>
          <a:xfrm>
            <a:off x="83587" y="1255521"/>
            <a:ext cx="6831956" cy="2008160"/>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2125"/>
              </a:lnSpc>
            </a:pPr>
            <a:endParaRPr sz="1583"/>
          </a:p>
          <a:p>
            <a:pPr marL="311243" lvl="2" indent="-103748" algn="l">
              <a:lnSpc>
                <a:spcPts val="1935"/>
              </a:lnSpc>
              <a:buFont typeface="Arial"/>
              <a:buChar char="⚬"/>
            </a:pPr>
            <a:r>
              <a:rPr lang="en-US" sz="1612">
                <a:solidFill>
                  <a:srgbClr val="000000"/>
                </a:solidFill>
                <a:latin typeface="Myriad"/>
                <a:ea typeface="Myriad"/>
                <a:cs typeface="Myriad"/>
                <a:sym typeface="Myriad"/>
              </a:rPr>
              <a:t>Use Employee Self-Service (ESS): </a:t>
            </a:r>
            <a:r>
              <a:rPr lang="en-US" sz="1612" u="sng">
                <a:solidFill>
                  <a:srgbClr val="000000"/>
                </a:solidFill>
                <a:latin typeface="Myriad"/>
                <a:ea typeface="Myriad"/>
                <a:cs typeface="Myriad"/>
                <a:sym typeface="Myriad"/>
                <a:hlinkClick r:id="rId4" tooltip="https://ess.luc.edu/"/>
              </a:rPr>
              <a:t>https://ess.luc.edu</a:t>
            </a:r>
          </a:p>
          <a:p>
            <a:pPr marL="311243" lvl="2" indent="-103748" algn="l">
              <a:lnSpc>
                <a:spcPts val="1935"/>
              </a:lnSpc>
            </a:pPr>
            <a:endParaRPr lang="en-US" sz="1612" u="sng">
              <a:solidFill>
                <a:srgbClr val="000000"/>
              </a:solidFill>
              <a:latin typeface="Myriad"/>
              <a:ea typeface="Myriad"/>
              <a:cs typeface="Myriad"/>
              <a:sym typeface="Myriad"/>
              <a:hlinkClick r:id="rId4" tooltip="https://ess.luc.edu/"/>
            </a:endParaRPr>
          </a:p>
          <a:p>
            <a:pPr marL="311243" lvl="2" indent="-103748" algn="l">
              <a:lnSpc>
                <a:spcPts val="1935"/>
              </a:lnSpc>
              <a:buFont typeface="Arial"/>
              <a:buChar char="⚬"/>
            </a:pPr>
            <a:r>
              <a:rPr lang="en-US" sz="1612">
                <a:solidFill>
                  <a:srgbClr val="000000"/>
                </a:solidFill>
                <a:latin typeface="Myriad"/>
                <a:ea typeface="Myriad"/>
                <a:cs typeface="Myriad"/>
                <a:sym typeface="Myriad"/>
              </a:rPr>
              <a:t>Enroll within 31 days of your start date.</a:t>
            </a:r>
            <a:r>
              <a:rPr lang="en-US" sz="1612" i="1">
                <a:solidFill>
                  <a:srgbClr val="000000"/>
                </a:solidFill>
                <a:latin typeface="Myriad Italics"/>
                <a:ea typeface="Myriad Italics"/>
                <a:cs typeface="Myriad Italics"/>
                <a:sym typeface="Myriad Italics"/>
              </a:rPr>
              <a:t>.</a:t>
            </a:r>
          </a:p>
          <a:p>
            <a:pPr marL="311243" lvl="2" indent="-103748" algn="l">
              <a:lnSpc>
                <a:spcPts val="1935"/>
              </a:lnSpc>
            </a:pPr>
            <a:endParaRPr lang="en-US" sz="1612" i="1">
              <a:solidFill>
                <a:srgbClr val="000000"/>
              </a:solidFill>
              <a:latin typeface="Myriad Italics"/>
              <a:ea typeface="Myriad Italics"/>
              <a:cs typeface="Myriad Italics"/>
              <a:sym typeface="Myriad Italics"/>
            </a:endParaRPr>
          </a:p>
          <a:p>
            <a:pPr marL="311243" lvl="2" indent="-103748" algn="l">
              <a:lnSpc>
                <a:spcPts val="1935"/>
              </a:lnSpc>
              <a:buFont typeface="Arial"/>
              <a:buChar char="⚬"/>
            </a:pPr>
            <a:r>
              <a:rPr lang="en-US" sz="1612">
                <a:solidFill>
                  <a:srgbClr val="000000"/>
                </a:solidFill>
                <a:latin typeface="Myriad"/>
                <a:ea typeface="Myriad"/>
                <a:cs typeface="Myriad"/>
                <a:sym typeface="Myriad"/>
              </a:rPr>
              <a:t>Trouble accessing ESS? Contact the ITS Service Desk: </a:t>
            </a:r>
            <a:r>
              <a:rPr lang="en-US" sz="1612" u="sng">
                <a:solidFill>
                  <a:srgbClr val="000000"/>
                </a:solidFill>
                <a:latin typeface="Myriad"/>
                <a:ea typeface="Myriad"/>
                <a:cs typeface="Myriad"/>
                <a:sym typeface="Myriad"/>
                <a:hlinkClick r:id="rId5" tooltip="mailto:ITSServiceDesk@luc.edu"/>
              </a:rPr>
              <a:t>ITSServiceDesk@luc.edu</a:t>
            </a:r>
            <a:r>
              <a:rPr lang="en-US" sz="1612">
                <a:solidFill>
                  <a:srgbClr val="000000"/>
                </a:solidFill>
                <a:latin typeface="Myriad"/>
                <a:ea typeface="Myriad"/>
                <a:cs typeface="Myriad"/>
                <a:sym typeface="Myriad"/>
              </a:rPr>
              <a:t>  or call 773-508-4487.</a:t>
            </a:r>
          </a:p>
          <a:p>
            <a:pPr marL="311243" lvl="2" indent="-103748" algn="ctr">
              <a:lnSpc>
                <a:spcPts val="2041"/>
              </a:lnSpc>
            </a:pPr>
            <a:endParaRPr lang="en-US" sz="1612">
              <a:solidFill>
                <a:srgbClr val="000000"/>
              </a:solidFill>
              <a:latin typeface="Myriad"/>
              <a:ea typeface="Myriad"/>
              <a:cs typeface="Myriad"/>
              <a:sym typeface="Myriad"/>
            </a:endParaRPr>
          </a:p>
        </p:txBody>
      </p:sp>
      <p:sp>
        <p:nvSpPr>
          <p:cNvPr id="18" name="Freeform 18"/>
          <p:cNvSpPr/>
          <p:nvPr/>
        </p:nvSpPr>
        <p:spPr>
          <a:xfrm>
            <a:off x="-75481" y="4279191"/>
            <a:ext cx="9074990" cy="2578809"/>
          </a:xfrm>
          <a:custGeom>
            <a:avLst/>
            <a:gdLst/>
            <a:ahLst/>
            <a:cxnLst/>
            <a:rect l="l" t="t" r="r" b="b"/>
            <a:pathLst>
              <a:path w="9679989" h="2750730">
                <a:moveTo>
                  <a:pt x="0" y="0"/>
                </a:moveTo>
                <a:lnTo>
                  <a:pt x="9679989" y="0"/>
                </a:lnTo>
                <a:lnTo>
                  <a:pt x="9679989" y="2750730"/>
                </a:lnTo>
                <a:lnTo>
                  <a:pt x="0" y="2750730"/>
                </a:lnTo>
                <a:lnTo>
                  <a:pt x="0" y="0"/>
                </a:lnTo>
                <a:close/>
              </a:path>
            </a:pathLst>
          </a:custGeom>
          <a:blipFill>
            <a:blip r:embed="rId6">
              <a:alphaModFix amt="15000"/>
              <a:extLst>
                <a:ext uri="{96DAC541-7B7A-43D3-8B79-37D633B846F1}">
                  <asvg:svgBlip xmlns:asvg="http://schemas.microsoft.com/office/drawing/2016/SVG/main" r:embed="rId7"/>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9" name="TextBox 19"/>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sp>
        <p:nvSpPr>
          <p:cNvPr id="20" name="TextBox 20"/>
          <p:cNvSpPr txBox="1"/>
          <p:nvPr/>
        </p:nvSpPr>
        <p:spPr>
          <a:xfrm>
            <a:off x="4901736" y="6416892"/>
            <a:ext cx="3650839"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r">
              <a:lnSpc>
                <a:spcPts val="810"/>
              </a:lnSpc>
            </a:pPr>
            <a:r>
              <a:rPr lang="en-US" sz="750" spc="113">
                <a:solidFill>
                  <a:srgbClr val="545454"/>
                </a:solidFill>
                <a:latin typeface="Myriad Light"/>
                <a:ea typeface="Myriad Light"/>
                <a:cs typeface="Myriad Light"/>
                <a:sym typeface="Myriad Light"/>
              </a:rPr>
              <a:t>Human Resources</a:t>
            </a:r>
          </a:p>
          <a:p>
            <a:pPr algn="r">
              <a:lnSpc>
                <a:spcPts val="810"/>
              </a:lnSpc>
            </a:pPr>
            <a:endParaRPr lang="en-US" sz="750" spc="113">
              <a:solidFill>
                <a:srgbClr val="545454"/>
              </a:solidFill>
              <a:latin typeface="Myriad Light"/>
              <a:ea typeface="Myriad Light"/>
              <a:cs typeface="Myriad Light"/>
              <a:sym typeface="Myriad Light"/>
            </a:endParaRPr>
          </a:p>
        </p:txBody>
      </p:sp>
      <p:sp>
        <p:nvSpPr>
          <p:cNvPr id="21" name="TextBox 21"/>
          <p:cNvSpPr txBox="1"/>
          <p:nvPr/>
        </p:nvSpPr>
        <p:spPr>
          <a:xfrm>
            <a:off x="72522" y="3569958"/>
            <a:ext cx="8545207" cy="3052118"/>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marL="379095" lvl="2" indent="-126365" algn="l">
              <a:lnSpc>
                <a:spcPts val="1698"/>
              </a:lnSpc>
              <a:buFont typeface="Arial"/>
              <a:buChar char="⚬"/>
            </a:pPr>
            <a:r>
              <a:rPr lang="en-US" sz="1600" spc="-48" dirty="0">
                <a:solidFill>
                  <a:srgbClr val="000000"/>
                </a:solidFill>
                <a:latin typeface="Myriad"/>
                <a:ea typeface="Myriad"/>
                <a:cs typeface="Myriad"/>
                <a:sym typeface="Myriad"/>
              </a:rPr>
              <a:t>Go to ESS and elect your benefit options or WAIVE coverage.</a:t>
            </a:r>
            <a:endParaRPr lang="en-US" sz="1600" spc="-48" dirty="0">
              <a:solidFill>
                <a:srgbClr val="000000"/>
              </a:solidFill>
              <a:latin typeface="Myriad"/>
              <a:ea typeface="Myriad"/>
              <a:cs typeface="Myriad"/>
            </a:endParaRPr>
          </a:p>
          <a:p>
            <a:pPr marL="379095" lvl="2" indent="-126365" algn="l">
              <a:lnSpc>
                <a:spcPts val="1698"/>
              </a:lnSpc>
            </a:pPr>
            <a:endParaRPr lang="en-US" sz="1601" spc="-48" dirty="0">
              <a:solidFill>
                <a:srgbClr val="000000"/>
              </a:solidFill>
              <a:latin typeface="Myriad"/>
              <a:ea typeface="Myriad"/>
              <a:cs typeface="Myriad"/>
            </a:endParaRPr>
          </a:p>
          <a:p>
            <a:pPr marL="379095" lvl="2" indent="-126365" algn="l">
              <a:lnSpc>
                <a:spcPts val="1698"/>
              </a:lnSpc>
              <a:buFont typeface="Arial"/>
              <a:buChar char="⚬"/>
            </a:pPr>
            <a:r>
              <a:rPr lang="en-US" sz="1600" spc="-48" dirty="0">
                <a:solidFill>
                  <a:srgbClr val="000000"/>
                </a:solidFill>
                <a:latin typeface="Myriad"/>
                <a:ea typeface="Myriad"/>
                <a:cs typeface="Myriad"/>
                <a:sym typeface="Myriad"/>
              </a:rPr>
              <a:t> Enroll/elect in FSAs &amp; HSA through ESS.</a:t>
            </a:r>
            <a:endParaRPr lang="en-US" sz="1600" spc="-48" dirty="0">
              <a:solidFill>
                <a:srgbClr val="000000"/>
              </a:solidFill>
              <a:latin typeface="Myriad"/>
              <a:ea typeface="Myriad"/>
              <a:cs typeface="Myriad"/>
            </a:endParaRPr>
          </a:p>
          <a:p>
            <a:pPr marL="379095" lvl="2" indent="-126365" algn="l">
              <a:lnSpc>
                <a:spcPts val="1698"/>
              </a:lnSpc>
            </a:pPr>
            <a:endParaRPr lang="en-US" sz="1601" spc="-48" dirty="0">
              <a:solidFill>
                <a:srgbClr val="000000"/>
              </a:solidFill>
              <a:latin typeface="Myriad"/>
              <a:ea typeface="Myriad"/>
              <a:cs typeface="Myriad"/>
            </a:endParaRPr>
          </a:p>
          <a:p>
            <a:pPr marL="379095" lvl="2" indent="-126365" algn="l">
              <a:lnSpc>
                <a:spcPts val="1698"/>
              </a:lnSpc>
              <a:buFont typeface="Arial"/>
              <a:buChar char="⚬"/>
            </a:pPr>
            <a:r>
              <a:rPr lang="en-US" sz="1600" spc="-48" dirty="0">
                <a:solidFill>
                  <a:srgbClr val="000000"/>
                </a:solidFill>
                <a:latin typeface="Myriad"/>
                <a:ea typeface="Myriad"/>
                <a:cs typeface="Myriad"/>
                <a:sym typeface="Myriad"/>
              </a:rPr>
              <a:t> Must complete Tobacco Premium and Spousal Premium Certifications in ESS.</a:t>
            </a:r>
            <a:endParaRPr lang="en-US" sz="1600" spc="-48" dirty="0">
              <a:solidFill>
                <a:srgbClr val="000000"/>
              </a:solidFill>
              <a:latin typeface="Myriad"/>
              <a:ea typeface="Myriad"/>
              <a:cs typeface="Myriad"/>
            </a:endParaRPr>
          </a:p>
          <a:p>
            <a:pPr marL="379095" lvl="2" indent="-126365" algn="l">
              <a:lnSpc>
                <a:spcPts val="1698"/>
              </a:lnSpc>
            </a:pPr>
            <a:endParaRPr lang="en-US" sz="1601" spc="-48" dirty="0">
              <a:solidFill>
                <a:srgbClr val="000000"/>
              </a:solidFill>
              <a:latin typeface="Myriad"/>
              <a:ea typeface="Myriad"/>
              <a:cs typeface="Myriad"/>
            </a:endParaRPr>
          </a:p>
          <a:p>
            <a:pPr marL="379095" lvl="2" indent="-126365" algn="l">
              <a:lnSpc>
                <a:spcPts val="1698"/>
              </a:lnSpc>
              <a:buFont typeface="Arial"/>
              <a:buChar char="⚬"/>
            </a:pPr>
            <a:r>
              <a:rPr lang="en-US" sz="1600" spc="-48" dirty="0">
                <a:solidFill>
                  <a:srgbClr val="000000"/>
                </a:solidFill>
                <a:latin typeface="Myriad"/>
                <a:ea typeface="Myriad"/>
                <a:cs typeface="Myriad"/>
                <a:sym typeface="Myriad"/>
              </a:rPr>
              <a:t> Add your dependents, beneficiaries. And upload birth and marriage certificates.</a:t>
            </a:r>
            <a:endParaRPr lang="en-US" sz="1600" spc="-48" dirty="0">
              <a:solidFill>
                <a:srgbClr val="000000"/>
              </a:solidFill>
              <a:latin typeface="Myriad"/>
              <a:ea typeface="Myriad"/>
              <a:cs typeface="Myriad"/>
            </a:endParaRPr>
          </a:p>
          <a:p>
            <a:pPr marL="379095" lvl="2" indent="-126365" algn="l">
              <a:lnSpc>
                <a:spcPts val="1698"/>
              </a:lnSpc>
              <a:buFont typeface="Arial"/>
              <a:buChar char="⚬"/>
            </a:pPr>
            <a:endParaRPr lang="en-US" sz="1600" spc="-48" dirty="0">
              <a:solidFill>
                <a:srgbClr val="000000"/>
              </a:solidFill>
              <a:latin typeface="Myriad"/>
              <a:ea typeface="Myriad"/>
              <a:cs typeface="Myriad"/>
            </a:endParaRPr>
          </a:p>
          <a:p>
            <a:pPr marL="379095" lvl="2" indent="-126365">
              <a:lnSpc>
                <a:spcPts val="1698"/>
              </a:lnSpc>
              <a:buFont typeface="Arial"/>
              <a:buChar char="⚬"/>
            </a:pPr>
            <a:r>
              <a:rPr lang="en-US" sz="1600" spc="-48" dirty="0">
                <a:solidFill>
                  <a:srgbClr val="000000"/>
                </a:solidFill>
                <a:latin typeface="Myriad"/>
                <a:ea typeface="Myriad"/>
                <a:cs typeface="Myriad"/>
              </a:rPr>
              <a:t>Your Benefits, when elected, become active the 1</a:t>
            </a:r>
            <a:r>
              <a:rPr lang="en-US" sz="1600" spc="-48" baseline="30000" dirty="0">
                <a:solidFill>
                  <a:srgbClr val="000000"/>
                </a:solidFill>
                <a:latin typeface="Myriad"/>
                <a:ea typeface="Myriad"/>
                <a:cs typeface="Myriad"/>
              </a:rPr>
              <a:t>st</a:t>
            </a:r>
            <a:r>
              <a:rPr lang="en-US" sz="1600" spc="-48" dirty="0">
                <a:solidFill>
                  <a:srgbClr val="000000"/>
                </a:solidFill>
                <a:latin typeface="Myriad"/>
                <a:ea typeface="Myriad"/>
                <a:cs typeface="Myriad"/>
              </a:rPr>
              <a:t> of the month immediately following your hire date.  If you hire date is the 1</a:t>
            </a:r>
            <a:r>
              <a:rPr lang="en-US" sz="1600" spc="-48" baseline="30000" dirty="0">
                <a:solidFill>
                  <a:srgbClr val="000000"/>
                </a:solidFill>
                <a:latin typeface="Myriad"/>
                <a:ea typeface="Myriad"/>
                <a:cs typeface="Myriad"/>
              </a:rPr>
              <a:t>st</a:t>
            </a:r>
            <a:r>
              <a:rPr lang="en-US" sz="1600" spc="-48" dirty="0">
                <a:solidFill>
                  <a:srgbClr val="000000"/>
                </a:solidFill>
                <a:latin typeface="Myriad"/>
                <a:ea typeface="Myriad"/>
                <a:cs typeface="Myriad"/>
              </a:rPr>
              <a:t> your benefit will be effective  that same date once enrolled.</a:t>
            </a:r>
          </a:p>
          <a:p>
            <a:pPr marL="379095" lvl="2" indent="-126365">
              <a:lnSpc>
                <a:spcPts val="1698"/>
              </a:lnSpc>
              <a:buFont typeface="Arial"/>
              <a:buChar char="⚬"/>
            </a:pPr>
            <a:endParaRPr lang="en-US" sz="1600" spc="-48" dirty="0">
              <a:solidFill>
                <a:srgbClr val="000000"/>
              </a:solidFill>
              <a:latin typeface="Myriad"/>
              <a:ea typeface="Myriad"/>
              <a:cs typeface="Myriad"/>
            </a:endParaRPr>
          </a:p>
          <a:p>
            <a:pPr marL="379095" lvl="2" indent="-126365">
              <a:lnSpc>
                <a:spcPts val="1698"/>
              </a:lnSpc>
              <a:buFont typeface="Arial"/>
              <a:buChar char="⚬"/>
            </a:pPr>
            <a:r>
              <a:rPr lang="en-US" sz="1600" spc="-48" dirty="0">
                <a:solidFill>
                  <a:srgbClr val="000000"/>
                </a:solidFill>
                <a:latin typeface="Myriad"/>
                <a:ea typeface="Myriad"/>
                <a:cs typeface="Myriad"/>
              </a:rPr>
              <a:t>Enrollment with each vendor is not immediate, please give each vendor at least one-two business weeks to process your enrollment and  gain access to download your ID cards.</a:t>
            </a:r>
            <a:endParaRPr lang="en-US" sz="1601" spc="-48" dirty="0">
              <a:solidFill>
                <a:srgbClr val="000000"/>
              </a:solidFill>
              <a:latin typeface="Myriad"/>
              <a:ea typeface="Myriad"/>
              <a:cs typeface="Myriad"/>
            </a:endParaRPr>
          </a:p>
          <a:p>
            <a:pPr marL="379095" lvl="2" indent="-126365">
              <a:lnSpc>
                <a:spcPts val="1698"/>
              </a:lnSpc>
            </a:pPr>
            <a:endParaRPr lang="en-US" sz="1601" spc="-48" dirty="0">
              <a:solidFill>
                <a:srgbClr val="000000"/>
              </a:solidFill>
              <a:latin typeface="Myriad"/>
              <a:ea typeface="Myriad"/>
              <a:cs typeface="Myriad"/>
            </a:endParaRPr>
          </a:p>
        </p:txBody>
      </p:sp>
      <p:sp>
        <p:nvSpPr>
          <p:cNvPr id="22" name="TextBox 22"/>
          <p:cNvSpPr txBox="1"/>
          <p:nvPr/>
        </p:nvSpPr>
        <p:spPr>
          <a:xfrm>
            <a:off x="218759" y="1136962"/>
            <a:ext cx="3874742" cy="230832"/>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nSpc>
                <a:spcPts val="1780"/>
              </a:lnSpc>
            </a:pPr>
            <a:r>
              <a:rPr lang="en-US" sz="1649" b="1" spc="21">
                <a:solidFill>
                  <a:srgbClr val="590722"/>
                </a:solidFill>
                <a:latin typeface="Myriad Bold"/>
                <a:ea typeface="Myriad Bold"/>
                <a:cs typeface="Myriad Bold"/>
                <a:sym typeface="Myriad Bold"/>
              </a:rPr>
              <a:t>Where and How do I Enroll?</a:t>
            </a:r>
            <a:endParaRPr lang="en-US"/>
          </a:p>
        </p:txBody>
      </p:sp>
      <p:sp>
        <p:nvSpPr>
          <p:cNvPr id="23" name="TextBox 23"/>
          <p:cNvSpPr txBox="1"/>
          <p:nvPr/>
        </p:nvSpPr>
        <p:spPr>
          <a:xfrm>
            <a:off x="218759" y="3295617"/>
            <a:ext cx="8409851" cy="230832"/>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nSpc>
                <a:spcPts val="1780"/>
              </a:lnSpc>
            </a:pPr>
            <a:r>
              <a:rPr lang="en-US" sz="1600" b="1" spc="21" dirty="0">
                <a:solidFill>
                  <a:srgbClr val="5A0722"/>
                </a:solidFill>
                <a:latin typeface="Myriad Bold"/>
                <a:ea typeface="Myriad Bold"/>
                <a:cs typeface="Myriad Bold"/>
                <a:sym typeface="Myriad Bold"/>
              </a:rPr>
              <a:t>What do you need to do during New Hire Enrollment &amp; when do my benefits take Effect?</a:t>
            </a:r>
          </a:p>
        </p:txBody>
      </p:sp>
    </p:spTree>
    <p:extLst>
      <p:ext uri="{BB962C8B-B14F-4D97-AF65-F5344CB8AC3E}">
        <p14:creationId xmlns:p14="http://schemas.microsoft.com/office/powerpoint/2010/main" val="3594213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1"/>
            <a:ext cx="9144000" cy="374690"/>
            <a:chOff x="0" y="0"/>
            <a:chExt cx="13004800" cy="532892"/>
          </a:xfrm>
        </p:grpSpPr>
        <p:sp>
          <p:nvSpPr>
            <p:cNvPr id="5" name="Freeform 5"/>
            <p:cNvSpPr/>
            <p:nvPr/>
          </p:nvSpPr>
          <p:spPr>
            <a:xfrm>
              <a:off x="0" y="0"/>
              <a:ext cx="13004800" cy="532892"/>
            </a:xfrm>
            <a:custGeom>
              <a:avLst/>
              <a:gdLst/>
              <a:ahLst/>
              <a:cxnLst/>
              <a:rect l="l" t="t" r="r" b="b"/>
              <a:pathLst>
                <a:path w="13004800" h="532892">
                  <a:moveTo>
                    <a:pt x="0" y="0"/>
                  </a:moveTo>
                  <a:lnTo>
                    <a:pt x="13004800" y="0"/>
                  </a:lnTo>
                  <a:lnTo>
                    <a:pt x="13004800" y="532892"/>
                  </a:lnTo>
                  <a:lnTo>
                    <a:pt x="0" y="532892"/>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6956823" y="1"/>
            <a:ext cx="2187148" cy="163503"/>
            <a:chOff x="0" y="0"/>
            <a:chExt cx="3110611" cy="232537"/>
          </a:xfrm>
        </p:grpSpPr>
        <p:sp>
          <p:nvSpPr>
            <p:cNvPr id="7" name="Freeform 7"/>
            <p:cNvSpPr/>
            <p:nvPr/>
          </p:nvSpPr>
          <p:spPr>
            <a:xfrm>
              <a:off x="0" y="0"/>
              <a:ext cx="3110611" cy="232537"/>
            </a:xfrm>
            <a:custGeom>
              <a:avLst/>
              <a:gdLst/>
              <a:ahLst/>
              <a:cxnLst/>
              <a:rect l="l" t="t" r="r" b="b"/>
              <a:pathLst>
                <a:path w="3110611" h="232537">
                  <a:moveTo>
                    <a:pt x="0" y="0"/>
                  </a:moveTo>
                  <a:lnTo>
                    <a:pt x="3110611" y="0"/>
                  </a:lnTo>
                  <a:lnTo>
                    <a:pt x="3110611" y="232537"/>
                  </a:lnTo>
                  <a:lnTo>
                    <a:pt x="0" y="232537"/>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8" name="Group 8"/>
          <p:cNvGrpSpPr/>
          <p:nvPr/>
        </p:nvGrpSpPr>
        <p:grpSpPr>
          <a:xfrm>
            <a:off x="238642" y="522025"/>
            <a:ext cx="8451056" cy="881257"/>
            <a:chOff x="0" y="0"/>
            <a:chExt cx="12019280" cy="1253343"/>
          </a:xfrm>
        </p:grpSpPr>
        <p:sp>
          <p:nvSpPr>
            <p:cNvPr id="9" name="Freeform 9"/>
            <p:cNvSpPr/>
            <p:nvPr/>
          </p:nvSpPr>
          <p:spPr>
            <a:xfrm>
              <a:off x="0" y="0"/>
              <a:ext cx="12019280" cy="1253343"/>
            </a:xfrm>
            <a:custGeom>
              <a:avLst/>
              <a:gdLst/>
              <a:ahLst/>
              <a:cxnLst/>
              <a:rect l="l" t="t" r="r" b="b"/>
              <a:pathLst>
                <a:path w="12019280" h="1253343">
                  <a:moveTo>
                    <a:pt x="0" y="0"/>
                  </a:moveTo>
                  <a:lnTo>
                    <a:pt x="12019280" y="0"/>
                  </a:lnTo>
                  <a:lnTo>
                    <a:pt x="12019280" y="1253343"/>
                  </a:lnTo>
                  <a:lnTo>
                    <a:pt x="0" y="1253343"/>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0" name="TextBox 10"/>
            <p:cNvSpPr txBox="1"/>
            <p:nvPr/>
          </p:nvSpPr>
          <p:spPr>
            <a:xfrm>
              <a:off x="0" y="-28575"/>
              <a:ext cx="12019280" cy="1281918"/>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2916"/>
                </a:lnSpc>
              </a:pPr>
              <a:r>
                <a:rPr lang="en-US" sz="2698" b="1" spc="-83">
                  <a:solidFill>
                    <a:srgbClr val="000000"/>
                  </a:solidFill>
                  <a:latin typeface="Myriad Bold"/>
                  <a:ea typeface="Myriad Bold"/>
                  <a:cs typeface="Myriad Bold"/>
                  <a:sym typeface="Myriad Bold"/>
                </a:rPr>
                <a:t>Post New Hire Benefit Enrollment Changes</a:t>
              </a:r>
            </a:p>
          </p:txBody>
        </p:sp>
      </p:grpSp>
      <p:grpSp>
        <p:nvGrpSpPr>
          <p:cNvPr id="11" name="Group 11"/>
          <p:cNvGrpSpPr/>
          <p:nvPr/>
        </p:nvGrpSpPr>
        <p:grpSpPr>
          <a:xfrm>
            <a:off x="222130" y="1633938"/>
            <a:ext cx="8710523" cy="1550250"/>
            <a:chOff x="0" y="0"/>
            <a:chExt cx="3441194" cy="612445"/>
          </a:xfrm>
        </p:grpSpPr>
        <p:sp>
          <p:nvSpPr>
            <p:cNvPr id="12" name="Freeform 12"/>
            <p:cNvSpPr/>
            <p:nvPr/>
          </p:nvSpPr>
          <p:spPr>
            <a:xfrm>
              <a:off x="0" y="0"/>
              <a:ext cx="3441194" cy="612445"/>
            </a:xfrm>
            <a:custGeom>
              <a:avLst/>
              <a:gdLst/>
              <a:ahLst/>
              <a:cxnLst/>
              <a:rect l="l" t="t" r="r" b="b"/>
              <a:pathLst>
                <a:path w="3441194" h="612445">
                  <a:moveTo>
                    <a:pt x="0" y="0"/>
                  </a:moveTo>
                  <a:lnTo>
                    <a:pt x="3441194" y="0"/>
                  </a:lnTo>
                  <a:lnTo>
                    <a:pt x="3441194" y="612445"/>
                  </a:lnTo>
                  <a:lnTo>
                    <a:pt x="0" y="612445"/>
                  </a:lnTo>
                  <a:close/>
                </a:path>
              </a:pathLst>
            </a:custGeom>
            <a:solidFill>
              <a:srgbClr val="EEEEEE"/>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3" name="TextBox 13"/>
            <p:cNvSpPr txBox="1"/>
            <p:nvPr/>
          </p:nvSpPr>
          <p:spPr>
            <a:xfrm>
              <a:off x="0" y="-38100"/>
              <a:ext cx="3441194" cy="650545"/>
            </a:xfrm>
            <a:prstGeom prst="rect">
              <a:avLst/>
            </a:prstGeom>
          </p:spPr>
          <p:txBody>
            <a:bodyPr lIns="47625" tIns="47625" rIns="47625" bIns="47625"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913"/>
                </a:lnSpc>
              </a:pPr>
              <a:endParaRPr sz="1583"/>
            </a:p>
          </p:txBody>
        </p:sp>
      </p:grpSp>
      <p:grpSp>
        <p:nvGrpSpPr>
          <p:cNvPr id="14" name="Group 14"/>
          <p:cNvGrpSpPr/>
          <p:nvPr/>
        </p:nvGrpSpPr>
        <p:grpSpPr>
          <a:xfrm>
            <a:off x="237341" y="3461008"/>
            <a:ext cx="8710523" cy="2544467"/>
            <a:chOff x="0" y="0"/>
            <a:chExt cx="3441194" cy="1005221"/>
          </a:xfrm>
        </p:grpSpPr>
        <p:sp>
          <p:nvSpPr>
            <p:cNvPr id="15" name="Freeform 15"/>
            <p:cNvSpPr/>
            <p:nvPr/>
          </p:nvSpPr>
          <p:spPr>
            <a:xfrm>
              <a:off x="0" y="0"/>
              <a:ext cx="3441194" cy="1005221"/>
            </a:xfrm>
            <a:custGeom>
              <a:avLst/>
              <a:gdLst/>
              <a:ahLst/>
              <a:cxnLst/>
              <a:rect l="l" t="t" r="r" b="b"/>
              <a:pathLst>
                <a:path w="3441194" h="1005221">
                  <a:moveTo>
                    <a:pt x="0" y="0"/>
                  </a:moveTo>
                  <a:lnTo>
                    <a:pt x="3441194" y="0"/>
                  </a:lnTo>
                  <a:lnTo>
                    <a:pt x="3441194" y="1005221"/>
                  </a:lnTo>
                  <a:lnTo>
                    <a:pt x="0" y="1005221"/>
                  </a:lnTo>
                  <a:close/>
                </a:path>
              </a:pathLst>
            </a:custGeom>
            <a:solidFill>
              <a:srgbClr val="EEEEEE"/>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6" name="TextBox 16"/>
            <p:cNvSpPr txBox="1"/>
            <p:nvPr/>
          </p:nvSpPr>
          <p:spPr>
            <a:xfrm>
              <a:off x="0" y="-38100"/>
              <a:ext cx="3441194" cy="1043321"/>
            </a:xfrm>
            <a:prstGeom prst="rect">
              <a:avLst/>
            </a:prstGeom>
          </p:spPr>
          <p:txBody>
            <a:bodyPr lIns="47625" tIns="47625" rIns="47625" bIns="47625" rtlCol="0" anchor="ct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1913"/>
                </a:lnSpc>
              </a:pPr>
              <a:endParaRPr sz="1583"/>
            </a:p>
          </p:txBody>
        </p:sp>
      </p:grpSp>
      <p:sp>
        <p:nvSpPr>
          <p:cNvPr id="17" name="TextBox 17"/>
          <p:cNvSpPr txBox="1"/>
          <p:nvPr/>
        </p:nvSpPr>
        <p:spPr>
          <a:xfrm>
            <a:off x="547257" y="1961029"/>
            <a:ext cx="8385396" cy="2124556"/>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just">
              <a:lnSpc>
                <a:spcPts val="2102"/>
              </a:lnSpc>
            </a:pPr>
            <a:endParaRPr sz="1583"/>
          </a:p>
          <a:p>
            <a:pPr marL="696171" lvl="2" indent="-232057" algn="just">
              <a:lnSpc>
                <a:spcPts val="2102"/>
              </a:lnSpc>
              <a:buFont typeface="Arial"/>
              <a:buChar char="⚬"/>
            </a:pPr>
            <a:r>
              <a:rPr lang="en-US" sz="1612">
                <a:solidFill>
                  <a:srgbClr val="000000"/>
                </a:solidFill>
                <a:latin typeface="Myriad"/>
                <a:ea typeface="Myriad"/>
                <a:cs typeface="Myriad"/>
                <a:sym typeface="Myriad"/>
              </a:rPr>
              <a:t>Initial new hire enrollment: New employees have  31 days from their hire date to enroll</a:t>
            </a:r>
          </a:p>
          <a:p>
            <a:pPr marL="696171" lvl="2" indent="-232057" algn="just">
              <a:lnSpc>
                <a:spcPts val="2102"/>
              </a:lnSpc>
              <a:buFont typeface="Arial"/>
              <a:buChar char="⚬"/>
            </a:pPr>
            <a:r>
              <a:rPr lang="en-US" sz="1612">
                <a:solidFill>
                  <a:srgbClr val="000000"/>
                </a:solidFill>
                <a:latin typeface="Myriad"/>
                <a:ea typeface="Myriad"/>
                <a:cs typeface="Myriad"/>
                <a:sym typeface="Myriad"/>
              </a:rPr>
              <a:t>Open Enrollment : Changes are effective January 1st</a:t>
            </a:r>
          </a:p>
          <a:p>
            <a:pPr marL="696171" lvl="2" indent="-232057" algn="just">
              <a:lnSpc>
                <a:spcPts val="2102"/>
              </a:lnSpc>
              <a:buFont typeface="Arial"/>
              <a:buChar char="⚬"/>
            </a:pPr>
            <a:r>
              <a:rPr lang="en-US" sz="1612">
                <a:solidFill>
                  <a:srgbClr val="000000"/>
                </a:solidFill>
                <a:latin typeface="Myriad"/>
                <a:ea typeface="Myriad"/>
                <a:cs typeface="Myriad"/>
                <a:sym typeface="Myriad"/>
              </a:rPr>
              <a:t>Qualifying Life Event: Notify HR within 31 days of event</a:t>
            </a:r>
          </a:p>
          <a:p>
            <a:pPr algn="just">
              <a:lnSpc>
                <a:spcPts val="2102"/>
              </a:lnSpc>
            </a:pPr>
            <a:endParaRPr lang="en-US" sz="1612">
              <a:solidFill>
                <a:srgbClr val="000000"/>
              </a:solidFill>
              <a:latin typeface="Myriad"/>
              <a:ea typeface="Myriad"/>
              <a:cs typeface="Myriad"/>
              <a:sym typeface="Myriad"/>
            </a:endParaRPr>
          </a:p>
          <a:p>
            <a:pPr algn="just">
              <a:lnSpc>
                <a:spcPts val="2102"/>
              </a:lnSpc>
            </a:pPr>
            <a:endParaRPr lang="en-US" sz="1612">
              <a:solidFill>
                <a:srgbClr val="000000"/>
              </a:solidFill>
              <a:latin typeface="Myriad"/>
              <a:ea typeface="Myriad"/>
              <a:cs typeface="Myriad"/>
              <a:sym typeface="Myriad"/>
            </a:endParaRPr>
          </a:p>
          <a:p>
            <a:pPr marL="311243" lvl="2" indent="-103748" algn="ctr">
              <a:lnSpc>
                <a:spcPts val="2041"/>
              </a:lnSpc>
            </a:pPr>
            <a:endParaRPr lang="en-US" sz="1612">
              <a:solidFill>
                <a:srgbClr val="000000"/>
              </a:solidFill>
              <a:latin typeface="Myriad"/>
              <a:ea typeface="Myriad"/>
              <a:cs typeface="Myriad"/>
              <a:sym typeface="Myriad"/>
            </a:endParaRPr>
          </a:p>
        </p:txBody>
      </p:sp>
      <p:sp>
        <p:nvSpPr>
          <p:cNvPr id="18" name="Freeform 18"/>
          <p:cNvSpPr/>
          <p:nvPr/>
        </p:nvSpPr>
        <p:spPr>
          <a:xfrm>
            <a:off x="0" y="4279191"/>
            <a:ext cx="9074990" cy="2578809"/>
          </a:xfrm>
          <a:custGeom>
            <a:avLst/>
            <a:gdLst/>
            <a:ahLst/>
            <a:cxnLst/>
            <a:rect l="l" t="t" r="r" b="b"/>
            <a:pathLst>
              <a:path w="9679989" h="2750730">
                <a:moveTo>
                  <a:pt x="0" y="0"/>
                </a:moveTo>
                <a:lnTo>
                  <a:pt x="9679989" y="0"/>
                </a:lnTo>
                <a:lnTo>
                  <a:pt x="9679989" y="2750730"/>
                </a:lnTo>
                <a:lnTo>
                  <a:pt x="0" y="2750730"/>
                </a:lnTo>
                <a:lnTo>
                  <a:pt x="0" y="0"/>
                </a:lnTo>
                <a:close/>
              </a:path>
            </a:pathLst>
          </a:custGeom>
          <a:blipFill>
            <a:blip r:embed="rId3">
              <a:alphaModFix amt="15000"/>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19" name="TextBox 19"/>
          <p:cNvSpPr txBox="1"/>
          <p:nvPr/>
        </p:nvSpPr>
        <p:spPr>
          <a:xfrm>
            <a:off x="628650" y="6417471"/>
            <a:ext cx="1532872"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810"/>
              </a:lnSpc>
            </a:pPr>
            <a:r>
              <a:rPr lang="en-US" sz="750" spc="113">
                <a:solidFill>
                  <a:srgbClr val="545454"/>
                </a:solidFill>
                <a:latin typeface="Myriad Light"/>
                <a:ea typeface="Myriad Light"/>
                <a:cs typeface="Myriad Light"/>
                <a:sym typeface="Myriad Light"/>
              </a:rPr>
              <a:t>LOYOLA UNIVERSITY CHICAGO</a:t>
            </a:r>
          </a:p>
        </p:txBody>
      </p:sp>
      <p:sp>
        <p:nvSpPr>
          <p:cNvPr id="20" name="TextBox 20"/>
          <p:cNvSpPr txBox="1"/>
          <p:nvPr/>
        </p:nvSpPr>
        <p:spPr>
          <a:xfrm>
            <a:off x="4901736" y="6416892"/>
            <a:ext cx="3650839"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r">
              <a:lnSpc>
                <a:spcPts val="810"/>
              </a:lnSpc>
            </a:pPr>
            <a:r>
              <a:rPr lang="en-US" sz="750" spc="113">
                <a:solidFill>
                  <a:srgbClr val="545454"/>
                </a:solidFill>
                <a:latin typeface="Myriad Light"/>
                <a:ea typeface="Myriad Light"/>
                <a:cs typeface="Myriad Light"/>
                <a:sym typeface="Myriad Light"/>
              </a:rPr>
              <a:t>Human Resources</a:t>
            </a:r>
          </a:p>
          <a:p>
            <a:pPr algn="r">
              <a:lnSpc>
                <a:spcPts val="810"/>
              </a:lnSpc>
            </a:pPr>
            <a:endParaRPr lang="en-US" sz="750" spc="113">
              <a:solidFill>
                <a:srgbClr val="545454"/>
              </a:solidFill>
              <a:latin typeface="Myriad Light"/>
              <a:ea typeface="Myriad Light"/>
              <a:cs typeface="Myriad Light"/>
              <a:sym typeface="Myriad Light"/>
            </a:endParaRPr>
          </a:p>
        </p:txBody>
      </p:sp>
      <p:sp>
        <p:nvSpPr>
          <p:cNvPr id="21" name="TextBox 21"/>
          <p:cNvSpPr txBox="1"/>
          <p:nvPr/>
        </p:nvSpPr>
        <p:spPr>
          <a:xfrm>
            <a:off x="630641" y="3880597"/>
            <a:ext cx="7923925" cy="2641749"/>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marL="691744" lvl="2" indent="-230581" algn="l">
              <a:lnSpc>
                <a:spcPts val="2082"/>
              </a:lnSpc>
              <a:buFont typeface="Arial"/>
              <a:buChar char="⚬"/>
            </a:pPr>
            <a:r>
              <a:rPr lang="en-US" sz="1601" spc="-46">
                <a:solidFill>
                  <a:srgbClr val="000000"/>
                </a:solidFill>
                <a:latin typeface="Myriad"/>
                <a:ea typeface="Myriad"/>
                <a:cs typeface="Myriad"/>
                <a:sym typeface="Myriad"/>
              </a:rPr>
              <a:t>Change in legal marital status </a:t>
            </a:r>
          </a:p>
          <a:p>
            <a:pPr marL="691744" lvl="2" indent="-230581" algn="l">
              <a:lnSpc>
                <a:spcPts val="2082"/>
              </a:lnSpc>
              <a:buFont typeface="Arial"/>
              <a:buChar char="⚬"/>
            </a:pPr>
            <a:r>
              <a:rPr lang="en-US" sz="1601" spc="-46">
                <a:solidFill>
                  <a:srgbClr val="000000"/>
                </a:solidFill>
                <a:latin typeface="Myriad"/>
                <a:ea typeface="Myriad"/>
                <a:cs typeface="Myriad"/>
                <a:sym typeface="Myriad"/>
              </a:rPr>
              <a:t>Change in number of eligible dependents, Employment status change for you, your spouse/LDA, or your dependent </a:t>
            </a:r>
          </a:p>
          <a:p>
            <a:pPr marL="691744" lvl="2" indent="-230581" algn="l">
              <a:lnSpc>
                <a:spcPts val="2082"/>
              </a:lnSpc>
              <a:buFont typeface="Arial"/>
              <a:buChar char="⚬"/>
            </a:pPr>
            <a:r>
              <a:rPr lang="en-US" sz="1601" spc="-48">
                <a:solidFill>
                  <a:srgbClr val="000000"/>
                </a:solidFill>
                <a:latin typeface="Myriad"/>
                <a:ea typeface="Myriad"/>
                <a:cs typeface="Myriad"/>
                <a:sym typeface="Myriad"/>
              </a:rPr>
              <a:t>Taking an unpaid leave of absence</a:t>
            </a:r>
          </a:p>
          <a:p>
            <a:pPr marL="691744" lvl="2" indent="-230581" algn="l">
              <a:lnSpc>
                <a:spcPts val="2082"/>
              </a:lnSpc>
              <a:buFont typeface="Arial"/>
              <a:buChar char="⚬"/>
            </a:pPr>
            <a:r>
              <a:rPr lang="en-US" sz="1601" spc="-46">
                <a:solidFill>
                  <a:srgbClr val="000000"/>
                </a:solidFill>
                <a:latin typeface="Myriad"/>
                <a:ea typeface="Myriad"/>
                <a:cs typeface="Myriad"/>
                <a:sym typeface="Myriad"/>
              </a:rPr>
              <a:t>Dependent satisfies or ceases to satisfy eligibility requirement (attainment of age limit, marriage)</a:t>
            </a:r>
          </a:p>
          <a:p>
            <a:pPr marL="691744" lvl="2" indent="-230581" algn="l">
              <a:lnSpc>
                <a:spcPts val="2082"/>
              </a:lnSpc>
              <a:buFont typeface="Arial"/>
              <a:buChar char="⚬"/>
            </a:pPr>
            <a:r>
              <a:rPr lang="en-US" sz="1601" spc="-46">
                <a:solidFill>
                  <a:srgbClr val="000000"/>
                </a:solidFill>
                <a:latin typeface="Myriad"/>
                <a:ea typeface="Myriad"/>
                <a:cs typeface="Myriad"/>
                <a:sym typeface="Myriad"/>
              </a:rPr>
              <a:t>Residence change by you, your spouse/LDA, or dependent (moving outside of the country)</a:t>
            </a:r>
          </a:p>
          <a:p>
            <a:pPr marL="691744" lvl="2" indent="-230581" algn="l">
              <a:lnSpc>
                <a:spcPts val="2082"/>
              </a:lnSpc>
              <a:buFont typeface="Arial"/>
              <a:buChar char="⚬"/>
            </a:pPr>
            <a:r>
              <a:rPr lang="en-US" sz="1601" spc="-48">
                <a:solidFill>
                  <a:srgbClr val="000000"/>
                </a:solidFill>
                <a:latin typeface="Myriad"/>
                <a:ea typeface="Myriad"/>
                <a:cs typeface="Myriad"/>
                <a:sym typeface="Myriad"/>
              </a:rPr>
              <a:t>Change in cost or coverage due to spouse/LDA or dependent’s open enrollment</a:t>
            </a:r>
          </a:p>
          <a:p>
            <a:pPr marL="379143" lvl="2" indent="-126381" algn="l">
              <a:lnSpc>
                <a:spcPts val="1698"/>
              </a:lnSpc>
            </a:pPr>
            <a:endParaRPr lang="en-US" sz="1601" spc="-48">
              <a:solidFill>
                <a:srgbClr val="000000"/>
              </a:solidFill>
              <a:latin typeface="Myriad"/>
              <a:ea typeface="Myriad"/>
              <a:cs typeface="Myriad"/>
              <a:sym typeface="Myriad"/>
            </a:endParaRPr>
          </a:p>
        </p:txBody>
      </p:sp>
      <p:sp>
        <p:nvSpPr>
          <p:cNvPr id="22" name="TextBox 22"/>
          <p:cNvSpPr txBox="1"/>
          <p:nvPr/>
        </p:nvSpPr>
        <p:spPr>
          <a:xfrm>
            <a:off x="386883" y="1715063"/>
            <a:ext cx="8638270" cy="436017"/>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nSpc>
                <a:spcPts val="1679"/>
              </a:lnSpc>
            </a:pPr>
            <a:r>
              <a:rPr lang="en-US" sz="1550" b="1" spc="20">
                <a:solidFill>
                  <a:srgbClr val="590722"/>
                </a:solidFill>
                <a:latin typeface="Myriad Bold"/>
                <a:ea typeface="Myriad Bold"/>
                <a:cs typeface="Myriad Bold"/>
                <a:sym typeface="Myriad Bold"/>
              </a:rPr>
              <a:t>3 opportunities to enroll and make changes to your Benefits </a:t>
            </a:r>
            <a:endParaRPr lang="en-US" sz="1550">
              <a:ea typeface="Calibri"/>
              <a:cs typeface="Calibri"/>
            </a:endParaRPr>
          </a:p>
          <a:p>
            <a:pPr>
              <a:lnSpc>
                <a:spcPts val="1679"/>
              </a:lnSpc>
            </a:pPr>
            <a:r>
              <a:rPr lang="en-US" sz="1550" b="1" spc="20">
                <a:solidFill>
                  <a:srgbClr val="590722"/>
                </a:solidFill>
                <a:latin typeface="Myriad Bold"/>
                <a:ea typeface="Myriad Bold"/>
                <a:cs typeface="Myriad Bold"/>
                <a:sym typeface="Myriad Bold"/>
              </a:rPr>
              <a:t>in the Employee Self-Service Portal</a:t>
            </a:r>
            <a:endParaRPr lang="en-US" sz="1550">
              <a:ea typeface="Calibri"/>
              <a:cs typeface="Calibri"/>
            </a:endParaRPr>
          </a:p>
        </p:txBody>
      </p:sp>
      <p:sp>
        <p:nvSpPr>
          <p:cNvPr id="23" name="TextBox 23"/>
          <p:cNvSpPr txBox="1"/>
          <p:nvPr/>
        </p:nvSpPr>
        <p:spPr>
          <a:xfrm>
            <a:off x="387677" y="3676730"/>
            <a:ext cx="8409851" cy="230832"/>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l">
              <a:lnSpc>
                <a:spcPts val="1780"/>
              </a:lnSpc>
            </a:pPr>
            <a:r>
              <a:rPr lang="en-US" sz="1649" b="1" spc="21">
                <a:solidFill>
                  <a:srgbClr val="5A0722"/>
                </a:solidFill>
                <a:latin typeface="Myriad Bold"/>
                <a:ea typeface="Myriad Bold"/>
                <a:cs typeface="Myriad Bold"/>
                <a:sym typeface="Myriad Bold"/>
              </a:rPr>
              <a:t>Qualifying Life Events</a:t>
            </a:r>
          </a:p>
        </p:txBody>
      </p:sp>
    </p:spTree>
    <p:extLst>
      <p:ext uri="{BB962C8B-B14F-4D97-AF65-F5344CB8AC3E}">
        <p14:creationId xmlns:p14="http://schemas.microsoft.com/office/powerpoint/2010/main" val="1538478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907366" y="2347928"/>
            <a:ext cx="6858000" cy="2162145"/>
            <a:chOff x="0" y="0"/>
            <a:chExt cx="9753600" cy="3075051"/>
          </a:xfrm>
        </p:grpSpPr>
        <p:sp>
          <p:nvSpPr>
            <p:cNvPr id="3" name="Freeform 3"/>
            <p:cNvSpPr/>
            <p:nvPr/>
          </p:nvSpPr>
          <p:spPr>
            <a:xfrm>
              <a:off x="0" y="0"/>
              <a:ext cx="9753600" cy="3075051"/>
            </a:xfrm>
            <a:custGeom>
              <a:avLst/>
              <a:gdLst/>
              <a:ahLst/>
              <a:cxnLst/>
              <a:rect l="l" t="t" r="r" b="b"/>
              <a:pathLst>
                <a:path w="9753600" h="3075051">
                  <a:moveTo>
                    <a:pt x="0" y="0"/>
                  </a:moveTo>
                  <a:lnTo>
                    <a:pt x="9753600" y="0"/>
                  </a:lnTo>
                  <a:lnTo>
                    <a:pt x="9753600" y="3075051"/>
                  </a:lnTo>
                  <a:lnTo>
                    <a:pt x="0" y="3075051"/>
                  </a:lnTo>
                  <a:close/>
                </a:path>
              </a:pathLst>
            </a:custGeom>
            <a:solidFill>
              <a:srgbClr val="EAAA00"/>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4" name="Group 4"/>
          <p:cNvGrpSpPr/>
          <p:nvPr/>
        </p:nvGrpSpPr>
        <p:grpSpPr>
          <a:xfrm rot="5400000">
            <a:off x="-1906801" y="2447315"/>
            <a:ext cx="6858000" cy="1963371"/>
            <a:chOff x="0" y="0"/>
            <a:chExt cx="9753600" cy="2792349"/>
          </a:xfrm>
        </p:grpSpPr>
        <p:sp>
          <p:nvSpPr>
            <p:cNvPr id="5" name="Freeform 5"/>
            <p:cNvSpPr/>
            <p:nvPr/>
          </p:nvSpPr>
          <p:spPr>
            <a:xfrm>
              <a:off x="0" y="0"/>
              <a:ext cx="9753600" cy="2792349"/>
            </a:xfrm>
            <a:custGeom>
              <a:avLst/>
              <a:gdLst/>
              <a:ahLst/>
              <a:cxnLst/>
              <a:rect l="l" t="t" r="r" b="b"/>
              <a:pathLst>
                <a:path w="9753600" h="2792349">
                  <a:moveTo>
                    <a:pt x="0" y="0"/>
                  </a:moveTo>
                  <a:lnTo>
                    <a:pt x="9753600" y="0"/>
                  </a:lnTo>
                  <a:lnTo>
                    <a:pt x="9753600" y="2792349"/>
                  </a:lnTo>
                  <a:lnTo>
                    <a:pt x="0" y="2792349"/>
                  </a:lnTo>
                  <a:close/>
                </a:path>
              </a:pathLst>
            </a:custGeom>
            <a:solidFill>
              <a:srgbClr val="590722"/>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grpSp>
      <p:grpSp>
        <p:nvGrpSpPr>
          <p:cNvPr id="6" name="Group 6"/>
          <p:cNvGrpSpPr/>
          <p:nvPr/>
        </p:nvGrpSpPr>
        <p:grpSpPr>
          <a:xfrm>
            <a:off x="2958575" y="2714435"/>
            <a:ext cx="5737334" cy="1223702"/>
            <a:chOff x="0" y="-19050"/>
            <a:chExt cx="8159764" cy="1740375"/>
          </a:xfrm>
        </p:grpSpPr>
        <p:sp>
          <p:nvSpPr>
            <p:cNvPr id="7" name="Freeform 7"/>
            <p:cNvSpPr/>
            <p:nvPr/>
          </p:nvSpPr>
          <p:spPr>
            <a:xfrm>
              <a:off x="0" y="0"/>
              <a:ext cx="8159764" cy="1721325"/>
            </a:xfrm>
            <a:custGeom>
              <a:avLst/>
              <a:gdLst/>
              <a:ahLst/>
              <a:cxnLst/>
              <a:rect l="l" t="t" r="r" b="b"/>
              <a:pathLst>
                <a:path w="8159764" h="1721325">
                  <a:moveTo>
                    <a:pt x="0" y="0"/>
                  </a:moveTo>
                  <a:lnTo>
                    <a:pt x="8159764" y="0"/>
                  </a:lnTo>
                  <a:lnTo>
                    <a:pt x="8159764" y="1721325"/>
                  </a:lnTo>
                  <a:lnTo>
                    <a:pt x="0" y="1721325"/>
                  </a:lnTo>
                  <a:close/>
                </a:path>
              </a:pathLst>
            </a:custGeom>
            <a:solidFill>
              <a:srgbClr val="000000">
                <a:alpha val="0"/>
              </a:srgbClr>
            </a:solid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
          <p:nvSpPr>
            <p:cNvPr id="8" name="TextBox 8"/>
            <p:cNvSpPr txBox="1"/>
            <p:nvPr/>
          </p:nvSpPr>
          <p:spPr>
            <a:xfrm>
              <a:off x="0" y="-19050"/>
              <a:ext cx="8159764" cy="1740375"/>
            </a:xfrm>
            <a:prstGeom prst="rect">
              <a:avLst/>
            </a:prstGeom>
          </p:spPr>
          <p:txBody>
            <a:bodyPr lIns="0" tIns="0" rIns="0" bIns="0" rtlCol="0" anchor="b"/>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ctr">
                <a:lnSpc>
                  <a:spcPts val="2835"/>
                </a:lnSpc>
              </a:pPr>
              <a:r>
                <a:rPr lang="en-US" sz="2600" b="1" dirty="0">
                  <a:solidFill>
                    <a:srgbClr val="000000"/>
                  </a:solidFill>
                  <a:latin typeface="Myriad Bold"/>
                  <a:ea typeface="Myriad Bold"/>
                  <a:cs typeface="Myriad Bold"/>
                  <a:sym typeface="Myriad Bold"/>
                </a:rPr>
                <a:t>Aetna Medical, Prescription Drug </a:t>
              </a:r>
              <a:r>
                <a:rPr lang="en-US" sz="2600" b="1" dirty="0">
                  <a:latin typeface="Myriad Bold"/>
                </a:rPr>
                <a:t>Dental and Vision</a:t>
              </a:r>
            </a:p>
            <a:p>
              <a:pPr algn="l">
                <a:lnSpc>
                  <a:spcPts val="2835"/>
                </a:lnSpc>
              </a:pPr>
              <a:endParaRPr lang="en-US" dirty="0">
                <a:solidFill>
                  <a:srgbClr val="000000"/>
                </a:solidFill>
                <a:latin typeface="Calibri"/>
                <a:ea typeface="Calibri"/>
                <a:cs typeface="Calibri"/>
              </a:endParaRPr>
            </a:p>
            <a:p>
              <a:pPr>
                <a:lnSpc>
                  <a:spcPts val="2835"/>
                </a:lnSpc>
              </a:pPr>
              <a:endParaRPr lang="en-US" sz="2624" b="1" dirty="0">
                <a:solidFill>
                  <a:srgbClr val="000000"/>
                </a:solidFill>
                <a:latin typeface="Myriad Bold"/>
                <a:ea typeface="Myriad Bold"/>
                <a:cs typeface="Myriad Bold"/>
              </a:endParaRPr>
            </a:p>
          </p:txBody>
        </p:sp>
      </p:grpSp>
      <p:sp>
        <p:nvSpPr>
          <p:cNvPr id="9" name="TextBox 9"/>
          <p:cNvSpPr txBox="1"/>
          <p:nvPr/>
        </p:nvSpPr>
        <p:spPr>
          <a:xfrm>
            <a:off x="4901736" y="6416892"/>
            <a:ext cx="3650839" cy="205184"/>
          </a:xfrm>
          <a:prstGeom prst="rect">
            <a:avLst/>
          </a:prstGeom>
        </p:spPr>
        <p:txBody>
          <a:bodyPr wrap="square" lIns="0" tIns="0" rIns="0" bIns="0" rtlCol="0" anchor="t">
            <a:spAutoFit/>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pPr algn="r">
              <a:lnSpc>
                <a:spcPts val="810"/>
              </a:lnSpc>
            </a:pPr>
            <a:r>
              <a:rPr lang="en-US" sz="750" spc="113">
                <a:solidFill>
                  <a:srgbClr val="545454"/>
                </a:solidFill>
                <a:latin typeface="Myriad Light"/>
                <a:ea typeface="Myriad Light"/>
                <a:cs typeface="Myriad Light"/>
                <a:sym typeface="Myriad Light"/>
              </a:rPr>
              <a:t>Human Resources</a:t>
            </a:r>
          </a:p>
          <a:p>
            <a:pPr algn="r">
              <a:lnSpc>
                <a:spcPts val="810"/>
              </a:lnSpc>
            </a:pPr>
            <a:endParaRPr lang="en-US" sz="750" spc="113">
              <a:solidFill>
                <a:srgbClr val="545454"/>
              </a:solidFill>
              <a:latin typeface="Myriad Light"/>
              <a:ea typeface="Myriad Light"/>
              <a:cs typeface="Myriad Light"/>
              <a:sym typeface="Myriad Light"/>
            </a:endParaRPr>
          </a:p>
        </p:txBody>
      </p:sp>
      <p:sp>
        <p:nvSpPr>
          <p:cNvPr id="12" name="Freeform 14">
            <a:extLst>
              <a:ext uri="{FF2B5EF4-FFF2-40B4-BE49-F238E27FC236}">
                <a16:creationId xmlns:a16="http://schemas.microsoft.com/office/drawing/2014/main" id="{23CFEA7C-1808-1560-46B6-50DB5E8CCF9C}"/>
              </a:ext>
            </a:extLst>
          </p:cNvPr>
          <p:cNvSpPr/>
          <p:nvPr/>
        </p:nvSpPr>
        <p:spPr>
          <a:xfrm>
            <a:off x="626808" y="1125150"/>
            <a:ext cx="1820910" cy="2140732"/>
          </a:xfrm>
          <a:custGeom>
            <a:avLst/>
            <a:gdLst/>
            <a:ahLst/>
            <a:cxnLst/>
            <a:rect l="l" t="t" r="r" b="b"/>
            <a:pathLst>
              <a:path w="2095662" h="2636172">
                <a:moveTo>
                  <a:pt x="0" y="0"/>
                </a:moveTo>
                <a:lnTo>
                  <a:pt x="2095662" y="0"/>
                </a:lnTo>
                <a:lnTo>
                  <a:pt x="2095662" y="2636172"/>
                </a:lnTo>
                <a:lnTo>
                  <a:pt x="0" y="263617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a:lstStyle>
          <a:p>
            <a:endParaRPr lang="en-US" sz="1583"/>
          </a:p>
        </p:txBody>
      </p:sp>
    </p:spTree>
    <p:extLst>
      <p:ext uri="{BB962C8B-B14F-4D97-AF65-F5344CB8AC3E}">
        <p14:creationId xmlns:p14="http://schemas.microsoft.com/office/powerpoint/2010/main" val="6681227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695617a6-4383-4b80-9f1b-40319dea0ff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871C350216A724D940079E75EB5B4A8" ma:contentTypeVersion="8" ma:contentTypeDescription="Create a new document." ma:contentTypeScope="" ma:versionID="f43efac6603218cff3736f491e21e2b0">
  <xsd:schema xmlns:xsd="http://www.w3.org/2001/XMLSchema" xmlns:xs="http://www.w3.org/2001/XMLSchema" xmlns:p="http://schemas.microsoft.com/office/2006/metadata/properties" xmlns:ns3="695617a6-4383-4b80-9f1b-40319dea0ff9" targetNamespace="http://schemas.microsoft.com/office/2006/metadata/properties" ma:root="true" ma:fieldsID="6b8b7b64df33e93f811ffb6d6b36caa5" ns3:_="">
    <xsd:import namespace="695617a6-4383-4b80-9f1b-40319dea0ff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ObjectDetectorVersions" minOccurs="0"/>
                <xsd:element ref="ns3:MediaServiceSearchProperties" minOccurs="0"/>
                <xsd:element ref="ns3:_activity"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5617a6-4383-4b80-9f1b-40319dea0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_activity" ma:index="14" nillable="true" ma:displayName="_activity" ma:hidden="true" ma:internalName="_activity">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B8A519-FA26-4053-9991-FA74C3507207}">
  <ds:schemaRefs>
    <ds:schemaRef ds:uri="http://schemas.microsoft.com/sharepoint/v3/contenttype/forms"/>
  </ds:schemaRefs>
</ds:datastoreItem>
</file>

<file path=customXml/itemProps2.xml><?xml version="1.0" encoding="utf-8"?>
<ds:datastoreItem xmlns:ds="http://schemas.openxmlformats.org/officeDocument/2006/customXml" ds:itemID="{17BB6F8D-724E-469B-8F37-2EAD3DC925EC}">
  <ds:schemaRefs>
    <ds:schemaRef ds:uri="695617a6-4383-4b80-9f1b-40319dea0ff9"/>
    <ds:schemaRef ds:uri="http://schemas.microsoft.com/office/2006/documentManagement/types"/>
    <ds:schemaRef ds:uri="http://schemas.openxmlformats.org/package/2006/metadata/core-properties"/>
    <ds:schemaRef ds:uri="http://purl.org/dc/terms/"/>
    <ds:schemaRef ds:uri="http://www.w3.org/XML/1998/namespace"/>
    <ds:schemaRef ds:uri="http://purl.org/dc/elements/1.1/"/>
    <ds:schemaRef ds:uri="http://purl.org/dc/dcmitype/"/>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4EC4C0F2-71A1-4E44-8F18-54A63E0CDD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5617a6-4383-4b80-9f1b-40319dea0f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444</TotalTime>
  <Words>6510</Words>
  <Application>Microsoft Office PowerPoint</Application>
  <PresentationFormat>On-screen Show (4:3)</PresentationFormat>
  <Paragraphs>730</Paragraphs>
  <Slides>34</Slides>
  <Notes>34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34</vt:i4>
      </vt:variant>
    </vt:vector>
  </HeadingPairs>
  <TitlesOfParts>
    <vt:vector size="44" baseType="lpstr">
      <vt:lpstr>Myriad Light</vt:lpstr>
      <vt:lpstr>Myriad Italics</vt:lpstr>
      <vt:lpstr>Wingdings</vt:lpstr>
      <vt:lpstr>Myriad</vt:lpstr>
      <vt:lpstr>Arial</vt:lpstr>
      <vt:lpstr>Myriad Light Italics</vt:lpstr>
      <vt:lpstr>Poppins</vt:lpstr>
      <vt:lpstr>Myriad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LOOP 101 V1</dc:title>
  <dc:creator>Love, Tamika</dc:creator>
  <cp:lastModifiedBy>Office</cp:lastModifiedBy>
  <cp:revision>9</cp:revision>
  <dcterms:created xsi:type="dcterms:W3CDTF">2006-08-16T00:00:00Z</dcterms:created>
  <dcterms:modified xsi:type="dcterms:W3CDTF">2026-01-30T22:02:53Z</dcterms:modified>
  <dc:identifier>DAGp3pypImw</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0x010100A871C350216A724D940079E75EB5B4A8</vt:lpwstr>
  </property>
</Properties>
</file>